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6a4ab1a76d4d9a" /><Relationship Type="http://schemas.openxmlformats.org/officeDocument/2006/relationships/extended-properties" Target="/docProps/app.xml" Id="R61b87fc2845d406a" /><Relationship Type="http://schemas.openxmlformats.org/officeDocument/2006/relationships/officeDocument" Target="/ppt/presentation.xml" Id="R13320636ade643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8606d9ddb14472"/>
  </p:sldMasterIdLst>
  <p:notesMasterIdLst>
    <p:notesMasterId xmlns:r="http://schemas.openxmlformats.org/officeDocument/2006/relationships" r:id="R6c3a039fdf32458b"/>
  </p:notesMasterIdLst>
  <p:sldIdLst>
    <p:sldId xmlns:r="http://schemas.openxmlformats.org/officeDocument/2006/relationships" id="256" r:id="R90aaee71bdfa4f80"/>
    <p:sldId xmlns:r="http://schemas.openxmlformats.org/officeDocument/2006/relationships" id="257" r:id="Rc5ddfef3ec5747ac"/>
    <p:sldId xmlns:r="http://schemas.openxmlformats.org/officeDocument/2006/relationships" id="258" r:id="R3b7fe988672f4cfd"/>
    <p:sldId xmlns:r="http://schemas.openxmlformats.org/officeDocument/2006/relationships" id="259" r:id="Redfc313f29a7403c"/>
    <p:sldId xmlns:r="http://schemas.openxmlformats.org/officeDocument/2006/relationships" id="260" r:id="R6b8c2bea133a4f23"/>
    <p:sldId xmlns:r="http://schemas.openxmlformats.org/officeDocument/2006/relationships" id="261" r:id="R02570ae8e98a40cf"/>
    <p:sldId xmlns:r="http://schemas.openxmlformats.org/officeDocument/2006/relationships" id="262" r:id="Rbf0de09c856c4fb4"/>
    <p:sldId xmlns:r="http://schemas.openxmlformats.org/officeDocument/2006/relationships" id="263" r:id="R9ab27d3ee94e4626"/>
    <p:sldId xmlns:r="http://schemas.openxmlformats.org/officeDocument/2006/relationships" id="264" r:id="R88c0fd98c3ba4834"/>
    <p:sldId xmlns:r="http://schemas.openxmlformats.org/officeDocument/2006/relationships" id="265" r:id="R51fd769a76b144d7"/>
    <p:sldId xmlns:r="http://schemas.openxmlformats.org/officeDocument/2006/relationships" id="266" r:id="R60668d6b38c24b9c"/>
    <p:sldId xmlns:r="http://schemas.openxmlformats.org/officeDocument/2006/relationships" id="267" r:id="R369e535e15ee49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e6820111524bad" /><Relationship Type="http://schemas.openxmlformats.org/officeDocument/2006/relationships/slideMaster" Target="/ppt/slideMasters/slideMaster1.xml" Id="Rf58606d9ddb14472" /><Relationship Type="http://schemas.openxmlformats.org/officeDocument/2006/relationships/notesMaster" Target="/ppt/notesMasters/notesMaster1.xml" Id="R6c3a039fdf32458b" /><Relationship Type="http://schemas.openxmlformats.org/officeDocument/2006/relationships/presProps" Target="/ppt/presProps.xml" Id="R2c6ae12062ee455f" /><Relationship Type="http://schemas.openxmlformats.org/officeDocument/2006/relationships/tableStyles" Target="/ppt/tableStyles.xml" Id="R00e2305e03584ca3" /><Relationship Type="http://schemas.openxmlformats.org/officeDocument/2006/relationships/slide" Target="/ppt/slides/slide1.xml" Id="R90aaee71bdfa4f80" /><Relationship Type="http://schemas.openxmlformats.org/officeDocument/2006/relationships/slide" Target="/ppt/slides/slide2.xml" Id="Rc5ddfef3ec5747ac" /><Relationship Type="http://schemas.openxmlformats.org/officeDocument/2006/relationships/slide" Target="/ppt/slides/slide3.xml" Id="R3b7fe988672f4cfd" /><Relationship Type="http://schemas.openxmlformats.org/officeDocument/2006/relationships/slide" Target="/ppt/slides/slide4.xml" Id="Redfc313f29a7403c" /><Relationship Type="http://schemas.openxmlformats.org/officeDocument/2006/relationships/slide" Target="/ppt/slides/slide5.xml" Id="R6b8c2bea133a4f23" /><Relationship Type="http://schemas.openxmlformats.org/officeDocument/2006/relationships/slide" Target="/ppt/slides/slide6.xml" Id="R02570ae8e98a40cf" /><Relationship Type="http://schemas.openxmlformats.org/officeDocument/2006/relationships/slide" Target="/ppt/slides/slide7.xml" Id="Rbf0de09c856c4fb4" /><Relationship Type="http://schemas.openxmlformats.org/officeDocument/2006/relationships/slide" Target="/ppt/slides/slide8.xml" Id="R9ab27d3ee94e4626" /><Relationship Type="http://schemas.openxmlformats.org/officeDocument/2006/relationships/slide" Target="/ppt/slides/slide9.xml" Id="R88c0fd98c3ba4834" /><Relationship Type="http://schemas.openxmlformats.org/officeDocument/2006/relationships/slide" Target="/ppt/slides/slide10.xml" Id="R51fd769a76b144d7" /><Relationship Type="http://schemas.openxmlformats.org/officeDocument/2006/relationships/slide" Target="/ppt/slides/slide11.xml" Id="R60668d6b38c24b9c" /><Relationship Type="http://schemas.openxmlformats.org/officeDocument/2006/relationships/slide" Target="/ppt/slides/slide12.xml" Id="R369e535e15ee49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4d0237f112484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6e8bbffbed4b03" /><Relationship Type="http://schemas.openxmlformats.org/officeDocument/2006/relationships/notesMaster" Target="/ppt/notesMasters/notesMaster1.xml" Id="R389da7f5167742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01767a9d614d3e" /><Relationship Type="http://schemas.openxmlformats.org/officeDocument/2006/relationships/notesMaster" Target="/ppt/notesMasters/notesMaster1.xml" Id="R7a2d955a7ac449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d383c3f8b148d2" /><Relationship Type="http://schemas.openxmlformats.org/officeDocument/2006/relationships/notesMaster" Target="/ppt/notesMasters/notesMaster1.xml" Id="R31b507dc139946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96a248ab1ef4dcf" /><Relationship Type="http://schemas.openxmlformats.org/officeDocument/2006/relationships/notesMaster" Target="/ppt/notesMasters/notesMaster1.xml" Id="R448c16903ab742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2e9f96d622a4324" /><Relationship Type="http://schemas.openxmlformats.org/officeDocument/2006/relationships/notesMaster" Target="/ppt/notesMasters/notesMaster1.xml" Id="Rd2f090cdc5b34c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7a977da9df49f5" /><Relationship Type="http://schemas.openxmlformats.org/officeDocument/2006/relationships/notesMaster" Target="/ppt/notesMasters/notesMaster1.xml" Id="Rd39d0fb3ec5049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dda8ef98ff24fa3" /><Relationship Type="http://schemas.openxmlformats.org/officeDocument/2006/relationships/notesMaster" Target="/ppt/notesMasters/notesMaster1.xml" Id="R9730ddef9d424e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cedb3cc669451d" /><Relationship Type="http://schemas.openxmlformats.org/officeDocument/2006/relationships/notesMaster" Target="/ppt/notesMasters/notesMaster1.xml" Id="R543f4512e84f4f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31f26306334186" /><Relationship Type="http://schemas.openxmlformats.org/officeDocument/2006/relationships/notesMaster" Target="/ppt/notesMasters/notesMaster1.xml" Id="R7480aa71474b4a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e1a6ce87a904628" /><Relationship Type="http://schemas.openxmlformats.org/officeDocument/2006/relationships/notesMaster" Target="/ppt/notesMasters/notesMaster1.xml" Id="R6e966544ce46425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526e282cab4efe" /><Relationship Type="http://schemas.openxmlformats.org/officeDocument/2006/relationships/notesMaster" Target="/ppt/notesMasters/notesMaster1.xml" Id="R7b9dd90ae4ee417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1bb49ef944d41db" /><Relationship Type="http://schemas.openxmlformats.org/officeDocument/2006/relationships/notesMaster" Target="/ppt/notesMasters/notesMaster1.xml" Id="R31b8623ed3b84f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01</a:t>
            </a:r>
          </a:p>
          <a:p xmlns:a="http://schemas.openxmlformats.org/drawingml/2006/main">
            <a:r>
              <a:t>Four rivals read the clues</a:t>
            </a:r>
          </a:p>
          <a:p xmlns:a="http://schemas.openxmlformats.org/drawingml/2006/main">
            <a:r>
              <a:t>and bid for hidden treasures</a:t>
            </a:r>
          </a:p>
          <a:p xmlns:a="http://schemas.openxmlformats.org/drawingml/2006/main">
            <a:r>
              <a:t>Read clues, estimate value and bid in secret.</a:t>
            </a:r>
          </a:p>
          <a:p xmlns:a="http://schemas.openxmlformats.org/drawingml/2006/main">
            <a:r>
              <a:t>Reveal the loot, then collect or sell it.</a:t>
            </a:r>
          </a:p>
          <a:p xmlns:a="http://schemas.openxmlformats.org/drawingml/2006/main">
            <a:r>
              <a:t>Investment &amp; Publishing Proposal</a:t>
            </a:r>
          </a:p>
          <a:p xmlns:a="http://schemas.openxmlformats.org/drawingml/2006/main">
            <a:r>
              <a:t>Portrait midcore casual / IAA + IAP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Auction gameplay has achieved commercial success on Steam</a:t>
            </a:r>
          </a:p>
          <a:p xmlns:a="http://schemas.openxmlformats.org/drawingml/2006/main">
            <a:r>
              <a:t>02</a:t>
            </a:r>
          </a:p>
          <a:p xmlns:a="http://schemas.openxmlformats.org/drawingml/2006/main">
            <a:r>
              <a:t>BidKing: peak reach and later commercial results</a:t>
            </a:r>
          </a:p>
          <a:p xmlns:a="http://schemas.openxmlformats.org/drawingml/2006/main">
            <a:r>
              <a:t>Metric and period</a:t>
            </a:r>
          </a:p>
          <a:p xmlns:a="http://schemas.openxmlformats.org/drawingml/2006/main">
            <a:r>
              <a:t>Publicly reported figures</a:t>
            </a:r>
          </a:p>
          <a:p xmlns:a="http://schemas.openxmlformats.org/drawingml/2006/main">
            <a:r>
              <a:t>All-time peak concurrent players</a:t>
            </a:r>
          </a:p>
          <a:p xmlns:a="http://schemas.openxmlformats.org/drawingml/2006/main">
            <a:r>
              <a:t>57,450 players</a:t>
            </a:r>
          </a:p>
          <a:p xmlns:a="http://schemas.openxmlformats.org/drawingml/2006/main">
            <a:r>
              <a:t>Peak concurrent players, Aug 2026</a:t>
            </a:r>
          </a:p>
          <a:p xmlns:a="http://schemas.openxmlformats.org/drawingml/2006/main">
            <a:r>
              <a:t>13,946 players</a:t>
            </a:r>
          </a:p>
          <a:p xmlns:a="http://schemas.openxmlformats.org/drawingml/2006/main">
            <a:r>
              <a:t>First-month unit sales (estimate)</a:t>
            </a:r>
          </a:p>
          <a:p xmlns:a="http://schemas.openxmlformats.org/drawingml/2006/main">
            <a:r>
              <a:t>Over 1.1M copies</a:t>
            </a:r>
          </a:p>
          <a:p xmlns:a="http://schemas.openxmlformats.org/drawingml/2006/main">
            <a:r>
              <a:t>Gross revenue reported in August: approx. US$10.4 million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Similar auction mini-games</a:t>
            </a:r>
          </a:p>
          <a:p xmlns:a="http://schemas.openxmlformats.org/drawingml/2006/main">
            <a:r>
              <a:t>rank among China's top sellers</a:t>
            </a:r>
          </a:p>
          <a:p xmlns:a="http://schemas.openxmlformats.org/drawingml/2006/main">
            <a:r>
              <a:t>03</a:t>
            </a:r>
          </a:p>
          <a:p xmlns:a="http://schemas.openxmlformats.org/drawingml/2006/main">
            <a:r>
              <a:t>No. 21</a:t>
            </a:r>
          </a:p>
          <a:p xmlns:a="http://schemas.openxmlformats.org/drawingml/2006/main">
            <a:r>
              <a:t>Jule Da Wanjia</a:t>
            </a:r>
          </a:p>
          <a:p xmlns:a="http://schemas.openxmlformats.org/drawingml/2006/main">
            <a:r>
              <a:t>Best-ever WeChat mini-game grossing rank</a:t>
            </a:r>
          </a:p>
          <a:p xmlns:a="http://schemas.openxmlformats.org/drawingml/2006/main">
            <a:r>
              <a:t>Product metric</a:t>
            </a:r>
          </a:p>
          <a:p xmlns:a="http://schemas.openxmlformats.org/drawingml/2006/main">
            <a:r>
              <a:t>Jule Da Wanjia: public results</a:t>
            </a:r>
          </a:p>
          <a:p xmlns:a="http://schemas.openxmlformats.org/drawingml/2006/main">
            <a:r>
              <a:t>Douyin mini-game popularity chart</a:t>
            </a:r>
          </a:p>
          <a:p xmlns:a="http://schemas.openxmlformats.org/drawingml/2006/main">
            <a:r>
              <a:t>Peak No. 12 (as of 3 Sep)</a:t>
            </a:r>
          </a:p>
          <a:p xmlns:a="http://schemas.openxmlformats.org/drawingml/2006/main">
            <a:r>
              <a:t>WeChat mini-game grossing chart</a:t>
            </a:r>
          </a:p>
          <a:p xmlns:a="http://schemas.openxmlformats.org/drawingml/2006/main">
            <a:r>
              <a:t>Entered on 5 Aug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Win ultra-rare items</a:t>
            </a:r>
          </a:p>
          <a:p xmlns:a="http://schemas.openxmlformats.org/drawingml/2006/main">
            <a:r>
              <a:t>and big in-game profits</a:t>
            </a:r>
          </a:p>
          <a:p xmlns:a="http://schemas.openxmlformats.org/drawingml/2006/main">
            <a:r>
              <a:t>04</a:t>
            </a:r>
          </a:p>
          <a:p xmlns:a="http://schemas.openxmlformats.org/drawingml/2006/main">
            <a:r>
              <a:t>Winning bid</a:t>
            </a:r>
          </a:p>
          <a:p xmlns:a="http://schemas.openxmlformats.org/drawingml/2006/main">
            <a:r>
              <a:t>800K</a:t>
            </a:r>
          </a:p>
          <a:p xmlns:a="http://schemas.openxmlformats.org/drawingml/2006/main">
            <a:r>
              <a:t>Net in-game gain</a:t>
            </a:r>
          </a:p>
          <a:p xmlns:a="http://schemas.openxmlformats.org/drawingml/2006/main">
            <a:r>
              <a:t>27.207M</a:t>
            </a:r>
          </a:p>
          <a:p xmlns:a="http://schemas.openxmlformats.org/drawingml/2006/main">
            <a:r>
              <a:t>In-game silver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</a:t>
            </a:r>
          </a:p>
          <a:p xmlns:a="http://schemas.openxmlformats.org/drawingml/2006/main">
            <a:r>
              <a:t>Property ownership adds</a:t>
            </a:r>
          </a:p>
          <a:p xmlns:a="http://schemas.openxmlformats.org/drawingml/2006/main">
            <a:r>
              <a:t>a distinctive long-term loop</a:t>
            </a:r>
          </a:p>
          <a:p xmlns:a="http://schemas.openxmlformats.org/drawingml/2006/main">
            <a:r>
              <a:t>Starter property</a:t>
            </a:r>
          </a:p>
          <a:p xmlns:a="http://schemas.openxmlformats.org/drawingml/2006/main">
            <a:r>
              <a:t>Manor</a:t>
            </a:r>
          </a:p>
          <a:p xmlns:a="http://schemas.openxmlformats.org/drawingml/2006/main">
            <a:r>
              <a:t>Grand palace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rich cast with plenty of ways to customize</a:t>
            </a:r>
          </a:p>
          <a:p xmlns:a="http://schemas.openxmlformats.org/drawingml/2006/main">
            <a:r>
              <a:t>06</a:t>
            </a:r>
          </a:p>
          <a:p xmlns:a="http://schemas.openxmlformats.org/drawingml/2006/main">
            <a:r>
              <a:t>Different characters, multiple skins each</a:t>
            </a:r>
          </a:p>
          <a:p xmlns:a="http://schemas.openxmlformats.org/drawingml/2006/main">
            <a:r>
              <a:t>Ruby · Default</a:t>
            </a:r>
          </a:p>
          <a:p xmlns:a="http://schemas.openxmlformats.org/drawingml/2006/main">
            <a:r>
              <a:t>Ruby · Skin 2</a:t>
            </a:r>
          </a:p>
          <a:p xmlns:a="http://schemas.openxmlformats.org/drawingml/2006/main">
            <a:r>
              <a:t>Damian</a:t>
            </a:r>
          </a:p>
          <a:p xmlns:a="http://schemas.openxmlformats.org/drawingml/2006/main">
            <a:r>
              <a:t>Naomi</a:t>
            </a:r>
          </a:p>
          <a:p xmlns:a="http://schemas.openxmlformats.org/drawingml/2006/main">
            <a:r>
              <a:t>Cosmetics: frames, titles and emotes</a:t>
            </a:r>
          </a:p>
          <a:p xmlns:a="http://schemas.openxmlformats.org/drawingml/2006/main">
            <a:r>
              <a:t>Titles</a:t>
            </a:r>
          </a:p>
          <a:p xmlns:a="http://schemas.openxmlformats.org/drawingml/2006/main">
            <a:r>
              <a:t>Emotes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Our purchase journey connects top-ups to benefits</a:t>
            </a:r>
          </a:p>
          <a:p xmlns:a="http://schemas.openxmlformats.org/drawingml/2006/main">
            <a:r>
              <a:t>07</a:t>
            </a:r>
          </a:p>
          <a:p xmlns:a="http://schemas.openxmlformats.org/drawingml/2006/main">
            <a:r>
              <a:t>Top Up · Buy gold</a:t>
            </a:r>
          </a:p>
          <a:p xmlns:a="http://schemas.openxmlformats.org/drawingml/2006/main">
            <a:r>
              <a:t>BP · Battle Pass</a:t>
            </a:r>
          </a:p>
          <a:p xmlns:a="http://schemas.openxmlformats.org/drawingml/2006/main">
            <a:r>
              <a:t>Monthly membership</a:t>
            </a:r>
          </a:p>
          <a:p xmlns:a="http://schemas.openxmlformats.org/drawingml/2006/main">
            <a:r>
              <a:t>$0.99–$99.99</a:t>
            </a:r>
          </a:p>
          <a:p xmlns:a="http://schemas.openxmlformats.org/drawingml/2006/main">
            <a:r>
              <a:t>Upgrade: 300 in-game gold</a:t>
            </a:r>
          </a:p>
          <a:p xmlns:a="http://schemas.openxmlformats.org/drawingml/2006/main">
            <a:r>
              <a:t>30 days · $9.99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Rewarded ads and paid perks diversify revenue</a:t>
            </a:r>
          </a:p>
          <a:p xmlns:a="http://schemas.openxmlformats.org/drawingml/2006/main">
            <a:r>
              <a:t>08</a:t>
            </a:r>
          </a:p>
          <a:p xmlns:a="http://schemas.openxmlformats.org/drawingml/2006/main">
            <a:r>
              <a:t>Rewarded ads</a:t>
            </a:r>
          </a:p>
          <a:p xmlns:a="http://schemas.openxmlformats.org/drawingml/2006/main">
            <a:r>
              <a:t>Ad-free benefit</a:t>
            </a:r>
          </a:p>
          <a:p xmlns:a="http://schemas.openxmlformats.org/drawingml/2006/main">
            <a:r>
              <a:t>Special Deals</a:t>
            </a:r>
          </a:p>
          <a:p xmlns:a="http://schemas.openxmlformats.org/drawingml/2006/main">
            <a:r>
              <a:t>Watch an ad, earn 5 gold</a:t>
            </a:r>
          </a:p>
          <a:p xmlns:a="http://schemas.openxmlformats.org/drawingml/2006/main">
            <a:r>
              <a:t>Optional viewing</a:t>
            </a:r>
          </a:p>
          <a:p xmlns:a="http://schemas.openxmlformats.org/drawingml/2006/main">
            <a:r>
              <a:t>Claim once per day</a:t>
            </a:r>
          </a:p>
          <a:p xmlns:a="http://schemas.openxmlformats.org/drawingml/2006/main">
            <a:r>
              <a:t>$9.99 · Permanent</a:t>
            </a:r>
          </a:p>
          <a:p xmlns:a="http://schemas.openxmlformats.org/drawingml/2006/main">
            <a:r>
              <a:t>Skip rewarded ads on the account</a:t>
            </a:r>
          </a:p>
          <a:p xmlns:a="http://schemas.openxmlformats.org/drawingml/2006/main">
            <a:r>
              <a:t>and claim rewards directly</a:t>
            </a:r>
          </a:p>
          <a:p xmlns:a="http://schemas.openxmlformats.org/drawingml/2006/main">
            <a:r>
              <a:t>Bundles purchased with in-game gold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 see international potential</a:t>
            </a:r>
          </a:p>
          <a:p xmlns:a="http://schemas.openxmlformats.org/drawingml/2006/main">
            <a:r>
              <a:t>in this proven gameplay model</a:t>
            </a:r>
          </a:p>
          <a:p xmlns:a="http://schemas.openxmlformats.org/drawingml/2006/main">
            <a:r>
              <a:t>09</a:t>
            </a:r>
          </a:p>
          <a:p xmlns:a="http://schemas.openxmlformats.org/drawingml/2006/main">
            <a:r>
              <a:t>The prototype and peers have reached scale</a:t>
            </a:r>
          </a:p>
          <a:p xmlns:a="http://schemas.openxmlformats.org/drawingml/2006/main">
            <a:r>
              <a:t>57,450</a:t>
            </a:r>
          </a:p>
          <a:p xmlns:a="http://schemas.openxmlformats.org/drawingml/2006/main">
            <a:r>
              <a:t>BidKing peak concurrent players</a:t>
            </a:r>
          </a:p>
          <a:p xmlns:a="http://schemas.openxmlformats.org/drawingml/2006/main">
            <a:r>
              <a:t>Steam worldwide · 25 Apr 2026</a:t>
            </a:r>
          </a:p>
          <a:p xmlns:a="http://schemas.openxmlformats.org/drawingml/2006/main">
            <a:r>
              <a:t>No. 21</a:t>
            </a:r>
          </a:p>
          <a:p xmlns:a="http://schemas.openxmlformats.org/drawingml/2006/main">
            <a:r>
              <a:t>Jule Da Wanjia</a:t>
            </a:r>
          </a:p>
          <a:p xmlns:a="http://schemas.openxmlformats.org/drawingml/2006/main">
            <a:r>
              <a:t>Best-ever WeChat mini-game grossing rank</a:t>
            </a:r>
          </a:p>
          <a:p xmlns:a="http://schemas.openxmlformats.org/drawingml/2006/main">
            <a:r>
              <a:t>Reviews remain concentrated in Chinese</a:t>
            </a:r>
          </a:p>
          <a:p xmlns:a="http://schemas.openxmlformats.org/drawingml/2006/main">
            <a:r>
              <a:t>98.0%</a:t>
            </a:r>
          </a:p>
          <a:p xmlns:a="http://schemas.openxmlformats.org/drawingml/2006/main">
            <a:r>
              <a:t>BidKing reviews in Simplified Chinese</a:t>
            </a:r>
          </a:p>
          <a:p xmlns:a="http://schemas.openxmlformats.org/drawingml/2006/main">
            <a:r>
              <a:t>22,877 / 23,340 · 10 Sep 2026</a:t>
            </a:r>
          </a:p>
          <a:p xmlns:a="http://schemas.openxmlformats.org/drawingml/2006/main">
            <a:r>
              <a:t>Already supports 14 interface languages</a:t>
            </a:r>
          </a:p>
          <a:p xmlns:a="http://schemas.openxmlformats.org/drawingml/2006/main">
            <a:r>
              <a:t>Our thesis: strategy, bargain hunting and collecting travel across cultures</a:t>
            </a:r>
          </a:p>
          <a:p xmlns:a="http://schemas.openxmlformats.org/drawingml/2006/main">
            <a:r>
              <a:t>Test target markets to validate profit potential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Designed for international players from day one</a:t>
            </a:r>
          </a:p>
          <a:p xmlns:a="http://schemas.openxmlformats.org/drawingml/2006/main">
            <a:r>
              <a:t>10</a:t>
            </a:r>
          </a:p>
          <a:p xmlns:a="http://schemas.openxmlformats.org/drawingml/2006/main">
            <a:r>
              <a:t>Western collectibles</a:t>
            </a:r>
          </a:p>
          <a:p xmlns:a="http://schemas.openxmlformats.org/drawingml/2006/main">
            <a:r>
              <a:t>Distinctive characters</a:t>
            </a:r>
          </a:p>
          <a:p xmlns:a="http://schemas.openxmlformats.org/drawingml/2006/main">
            <a:r>
              <a:t>European manors and palaces</a:t>
            </a:r>
          </a:p>
          <a:p xmlns:a="http://schemas.openxmlformats.org/drawingml/2006/main">
            <a:r>
              <a:t>Knight's armor</a:t>
            </a:r>
          </a:p>
          <a:p xmlns:a="http://schemas.openxmlformats.org/drawingml/2006/main">
            <a:r>
              <a:t>Classical violin</a:t>
            </a:r>
          </a:p>
          <a:p xmlns:a="http://schemas.openxmlformats.org/drawingml/2006/main">
            <a:r>
              <a:t>Vintage American neon sign</a:t>
            </a:r>
          </a:p>
          <a:p xmlns:a="http://schemas.openxmlformats.org/drawingml/2006/main">
            <a:r>
              <a:t>Ruby</a:t>
            </a:r>
          </a:p>
          <a:p xmlns:a="http://schemas.openxmlformats.org/drawingml/2006/main">
            <a:r>
              <a:t>Damian</a:t>
            </a:r>
          </a:p>
          <a:p xmlns:a="http://schemas.openxmlformats.org/drawingml/2006/main">
            <a:r>
              <a:t>Adrian</a:t>
            </a:r>
          </a:p>
          <a:p xmlns:a="http://schemas.openxmlformats.org/drawingml/2006/main">
            <a:r>
              <a:t>Naomi</a:t>
            </a:r>
          </a:p>
          <a:p xmlns:a="http://schemas.openxmlformats.org/drawingml/2006/main">
            <a:r>
              <a:t>Whitestone Manor</a:t>
            </a:r>
          </a:p>
          <a:p xmlns:a="http://schemas.openxmlformats.org/drawingml/2006/main">
            <a:r>
              <a:t>Grand palace</a:t>
            </a:r>
          </a:p>
          <a:p xmlns:a="http://schemas.openxmlformats.org/drawingml/2006/main">
            <a:r>
              <a:t>10 languages configured, including 9 non-Chinese languages, for international testing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product is ready for small-scale commercial tests</a:t>
            </a:r>
          </a:p>
          <a:p xmlns:a="http://schemas.openxmlformats.org/drawingml/2006/main">
            <a:r>
              <a:t>11</a:t>
            </a:r>
          </a:p>
          <a:p xmlns:a="http://schemas.openxmlformats.org/drawingml/2006/main">
            <a:r>
              <a:t>Distribution</a:t>
            </a:r>
          </a:p>
          <a:p xmlns:a="http://schemas.openxmlformats.org/drawingml/2006/main">
            <a:r>
              <a:t>Current status</a:t>
            </a:r>
          </a:p>
          <a:p xmlns:a="http://schemas.openxmlformats.org/drawingml/2006/main">
            <a:r>
              <a:t>Google Play</a:t>
            </a:r>
          </a:p>
          <a:p xmlns:a="http://schemas.openxmlformats.org/drawingml/2006/main">
            <a:r>
              <a:t>Live and playable</a:t>
            </a:r>
          </a:p>
          <a:p xmlns:a="http://schemas.openxmlformats.org/drawingml/2006/main">
            <a:r>
              <a:t>App Store</a:t>
            </a:r>
          </a:p>
          <a:p xmlns:a="http://schemas.openxmlformats.org/drawingml/2006/main">
            <a:r>
              <a:t>Planned next</a:t>
            </a:r>
          </a:p>
          <a:p xmlns:a="http://schemas.openxmlformats.org/drawingml/2006/main">
            <a:r>
              <a:t>TapTap International</a:t>
            </a:r>
          </a:p>
          <a:p xmlns:a="http://schemas.openxmlformats.org/drawingml/2006/main">
            <a:r>
              <a:t>Integrated; preparing release</a:t>
            </a:r>
          </a:p>
          <a:p xmlns:a="http://schemas.openxmlformats.org/drawingml/2006/main">
            <a:r>
              <a:t>Localization</a:t>
            </a:r>
          </a:p>
          <a:p xmlns:a="http://schemas.openxmlformats.org/drawingml/2006/main">
            <a:r>
              <a:t>10 selectable languages and localized content</a:t>
            </a:r>
          </a:p>
          <a:p xmlns:a="http://schemas.openxmlformats.org/drawingml/2006/main">
            <a:r>
              <a:t>Ongoing team support</a:t>
            </a:r>
          </a:p>
          <a:p xmlns:a="http://schemas.openxmlformats.org/drawingml/2006/main">
            <a:r>
              <a:t>Product and content development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Gameplay assets and build support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Localization and analytics integration</a:t>
            </a:r>
          </a:p>
          <a:p xmlns:a="http://schemas.openxmlformats.org/drawingml/2006/main">
            <a:r>
              <a:t>Use of initial funding</a:t>
            </a:r>
          </a:p>
          <a:p xmlns:a="http://schemas.openxmlformats.org/drawingml/2006/main">
            <a:r>
              <a:t>Validate analytics and payments → Create acquisition assets → Run capped-budget tests → Scale based on returns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Any one of these partnerships is a starting point</a:t>
            </a:r>
          </a:p>
          <a:p xmlns:a="http://schemas.openxmlformats.org/drawingml/2006/main">
            <a:r>
              <a:t>12</a:t>
            </a:r>
          </a:p>
          <a:p xmlns:a="http://schemas.openxmlformats.org/drawingml/2006/main">
            <a:r>
              <a:t>We welcome support in any one of these areas</a:t>
            </a:r>
          </a:p>
          <a:p xmlns:a="http://schemas.openxmlformats.org/drawingml/2006/main">
            <a:r>
              <a:t>Full publishing support</a:t>
            </a:r>
          </a:p>
          <a:p xmlns:a="http://schemas.openxmlformats.org/drawingml/2006/main">
            <a:r>
              <a:t>Positioning, live operations, acquisition and monetization</a:t>
            </a:r>
          </a:p>
          <a:p xmlns:a="http://schemas.openxmlformats.org/drawingml/2006/main">
            <a:r>
              <a:t>Initial market testing</a:t>
            </a:r>
          </a:p>
          <a:p xmlns:a="http://schemas.openxmlformats.org/drawingml/2006/main">
            <a:r>
              <a:t>Test retention, spending and acquisition performance</a:t>
            </a:r>
          </a:p>
          <a:p xmlns:a="http://schemas.openxmlformats.org/drawingml/2006/main">
            <a:r>
              <a:t>Local publishing in selected markets</a:t>
            </a:r>
          </a:p>
          <a:p xmlns:a="http://schemas.openxmlformats.org/drawingml/2006/main">
            <a:r>
              <a:t>Localize and launch through regional channels</a:t>
            </a:r>
          </a:p>
          <a:p xmlns:a="http://schemas.openxmlformats.org/drawingml/2006/main">
            <a:r>
              <a:t>Strategic collaboration</a:t>
            </a:r>
          </a:p>
          <a:p xmlns:a="http://schemas.openxmlformats.org/drawingml/2006/main">
            <a:r>
              <a:t>Explore product direction, resources and partnership models</a:t>
            </a:r>
          </a:p>
          <a:p xmlns:a="http://schemas.openxmlformats.org/drawingml/2006/main">
            <a:r>
              <a:t>Gillian</a:t>
            </a:r>
          </a:p>
          <a:p xmlns:a="http://schemas.openxmlformats.org/drawingml/2006/main">
            <a:r>
              <a:t>contact@jackpot-rivals.com</a:t>
            </a:r>
          </a:p>
          <a:p xmlns:a="http://schemas.openxmlformats.org/drawingml/2006/main">
            <a:r>
              <a:t>Email only</a:t>
            </a:r>
          </a:p>
          <a:p xmlns:a="http://schemas.openxmlformats.org/drawingml/2006/main">
            <a:r>
              <a:t>Play on Google Play</a:t>
            </a:r>
          </a:p>
          <a:p xmlns:a="http://schemas.openxmlformats.org/drawingml/2006/main">
            <a:r>
              <a:t>Partnership details</a:t>
            </a:r>
          </a:p>
          <a:p xmlns:a="http://schemas.openxmlformats.org/drawingml/2006/main">
            <a:r>
              <a:t>jackpot-rivals.com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99c8408f2041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a1bbd03fcd45a7" /><Relationship Type="http://schemas.openxmlformats.org/officeDocument/2006/relationships/slideLayout" Target="/ppt/slideLayouts/slideLayout1.xml" Id="R4fb4e7ee726646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b4e7ee726646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fc56a500e4b77" /><Relationship Type="http://schemas.openxmlformats.org/officeDocument/2006/relationships/image" Target="/ppt/media/image.jpeg" Id="R46a850aa5b4e4580" /><Relationship Type="http://schemas.openxmlformats.org/officeDocument/2006/relationships/image" Target="/ppt/media/image.png" Id="Rf965ca338f294db4" /><Relationship Type="http://schemas.openxmlformats.org/officeDocument/2006/relationships/image" Target="/ppt/media/image2.png" Id="R43b9c2cc720c46b7" /><Relationship Type="http://schemas.openxmlformats.org/officeDocument/2006/relationships/notesSlide" Target="/ppt/notesSlides/notesSlide1.xml" Id="Rdc1610d00f694f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ea4abafe734c0a" /><Relationship Type="http://schemas.openxmlformats.org/officeDocument/2006/relationships/image" Target="/ppt/media/image3.png" Id="Ra1f49e81b93842ad" /><Relationship Type="http://schemas.openxmlformats.org/officeDocument/2006/relationships/notesSlide" Target="/ppt/notesSlides/notesSlide2.xml" Id="Rd58a1a4aca91426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d73e7504ae48ea" /><Relationship Type="http://schemas.openxmlformats.org/officeDocument/2006/relationships/image" Target="/ppt/media/image4.png" Id="R5d8c41e011294314" /><Relationship Type="http://schemas.openxmlformats.org/officeDocument/2006/relationships/notesSlide" Target="/ppt/notesSlides/notesSlide3.xml" Id="Rab2c9b3897044b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a59bbb0de249ea" /><Relationship Type="http://schemas.openxmlformats.org/officeDocument/2006/relationships/image" Target="/ppt/media/image2.jpeg" Id="Re8f8b5bcc92143f4" /><Relationship Type="http://schemas.openxmlformats.org/officeDocument/2006/relationships/image" Target="/ppt/media/image5.png" Id="R0bba320198fa4e3b" /><Relationship Type="http://schemas.openxmlformats.org/officeDocument/2006/relationships/notesSlide" Target="/ppt/notesSlides/notesSlide4.xml" Id="R426f434353a84c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29a84a4de74c7b" /><Relationship Type="http://schemas.openxmlformats.org/officeDocument/2006/relationships/image" Target="/ppt/media/image6.png" Id="Ra5fe94dcde944004" /><Relationship Type="http://schemas.openxmlformats.org/officeDocument/2006/relationships/image" Target="/ppt/media/image7.png" Id="R6af276a4738f4e8f" /><Relationship Type="http://schemas.openxmlformats.org/officeDocument/2006/relationships/image" Target="/ppt/media/image8.png" Id="R828a17bcc3364289" /><Relationship Type="http://schemas.openxmlformats.org/officeDocument/2006/relationships/image" Target="/ppt/media/image9.png" Id="R6e75f2372e3841d9" /><Relationship Type="http://schemas.openxmlformats.org/officeDocument/2006/relationships/image" Target="/ppt/media/image10.png" Id="Ref56f62808b24ca5" /><Relationship Type="http://schemas.openxmlformats.org/officeDocument/2006/relationships/notesSlide" Target="/ppt/notesSlides/notesSlide5.xml" Id="Re92032edd78543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2f304c0e2844af" /><Relationship Type="http://schemas.openxmlformats.org/officeDocument/2006/relationships/image" Target="/ppt/media/image11.png" Id="R75c62a55096b4eef" /><Relationship Type="http://schemas.openxmlformats.org/officeDocument/2006/relationships/image" Target="/ppt/media/image12.png" Id="R6868baeb427f4c56" /><Relationship Type="http://schemas.openxmlformats.org/officeDocument/2006/relationships/image" Target="/ppt/media/image13.png" Id="R7779130abf154e60" /><Relationship Type="http://schemas.openxmlformats.org/officeDocument/2006/relationships/image" Target="/ppt/media/image14.png" Id="R4cdcb23f99a348b9" /><Relationship Type="http://schemas.openxmlformats.org/officeDocument/2006/relationships/image" Target="/ppt/media/image15.png" Id="R000bf7a5820e4be5" /><Relationship Type="http://schemas.openxmlformats.org/officeDocument/2006/relationships/image" Target="/ppt/media/image16.png" Id="R0fa3136be2054ca3" /><Relationship Type="http://schemas.openxmlformats.org/officeDocument/2006/relationships/image" Target="/ppt/media/image17.png" Id="Ra151e10b359246d9" /><Relationship Type="http://schemas.openxmlformats.org/officeDocument/2006/relationships/image" Target="/ppt/media/image18.png" Id="Rbe8c428ffcb34826" /><Relationship Type="http://schemas.openxmlformats.org/officeDocument/2006/relationships/image" Target="/ppt/media/image19.png" Id="R79cd97579b1d4f5a" /><Relationship Type="http://schemas.openxmlformats.org/officeDocument/2006/relationships/image" Target="/ppt/media/image20.png" Id="Rced3b57998f440e3" /><Relationship Type="http://schemas.openxmlformats.org/officeDocument/2006/relationships/image" Target="/ppt/media/image21.png" Id="R87ae6901727e4ebd" /><Relationship Type="http://schemas.openxmlformats.org/officeDocument/2006/relationships/image" Target="/ppt/media/image22.png" Id="Rf37a2e30a4bf4f8d" /><Relationship Type="http://schemas.openxmlformats.org/officeDocument/2006/relationships/image" Target="/ppt/media/image23.png" Id="R4c3ed865b078494c" /><Relationship Type="http://schemas.openxmlformats.org/officeDocument/2006/relationships/image" Target="/ppt/media/image24.png" Id="Rc0a9b4dcea63479d" /><Relationship Type="http://schemas.openxmlformats.org/officeDocument/2006/relationships/image" Target="/ppt/media/image25.png" Id="Rc0069ee0374640fa" /><Relationship Type="http://schemas.openxmlformats.org/officeDocument/2006/relationships/image" Target="/ppt/media/image26.png" Id="R04901b90f52049c8" /><Relationship Type="http://schemas.openxmlformats.org/officeDocument/2006/relationships/image" Target="/ppt/media/image27.png" Id="R620629bfba684852" /><Relationship Type="http://schemas.openxmlformats.org/officeDocument/2006/relationships/image" Target="/ppt/media/image28.png" Id="R2bd67cf29b6947f8" /><Relationship Type="http://schemas.openxmlformats.org/officeDocument/2006/relationships/image" Target="/ppt/media/image29.png" Id="Rab2812fdd8bd4d4d" /><Relationship Type="http://schemas.openxmlformats.org/officeDocument/2006/relationships/image" Target="/ppt/media/image30.png" Id="R168efbb5f62448f4" /><Relationship Type="http://schemas.openxmlformats.org/officeDocument/2006/relationships/notesSlide" Target="/ppt/notesSlides/notesSlide6.xml" Id="Ra678f1e1b8e04a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02aa0abd7348bc" /><Relationship Type="http://schemas.openxmlformats.org/officeDocument/2006/relationships/image" Target="/ppt/media/image31.png" Id="Rc98218add5c94aa9" /><Relationship Type="http://schemas.openxmlformats.org/officeDocument/2006/relationships/image" Target="/ppt/media/image32.png" Id="R516d895522f24621" /><Relationship Type="http://schemas.openxmlformats.org/officeDocument/2006/relationships/image" Target="/ppt/media/image33.png" Id="R0cdf3ac79c8a4f71" /><Relationship Type="http://schemas.openxmlformats.org/officeDocument/2006/relationships/image" Target="/ppt/media/image34.png" Id="R13dde9e029814be1" /><Relationship Type="http://schemas.openxmlformats.org/officeDocument/2006/relationships/image" Target="/ppt/media/image35.png" Id="R2e87655f6be949e8" /><Relationship Type="http://schemas.openxmlformats.org/officeDocument/2006/relationships/image" Target="/ppt/media/image36.png" Id="R3d621eaab8cd4d54" /><Relationship Type="http://schemas.openxmlformats.org/officeDocument/2006/relationships/image" Target="/ppt/media/image37.png" Id="R75b9d53714da4934" /><Relationship Type="http://schemas.openxmlformats.org/officeDocument/2006/relationships/image" Target="/ppt/media/image38.png" Id="R3f677fe2825e4693" /><Relationship Type="http://schemas.openxmlformats.org/officeDocument/2006/relationships/image" Target="/ppt/media/image39.png" Id="R1eee057f1f80423a" /><Relationship Type="http://schemas.openxmlformats.org/officeDocument/2006/relationships/notesSlide" Target="/ppt/notesSlides/notesSlide7.xml" Id="Rc3499bcef6e94a5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cef2b1d876463b" /><Relationship Type="http://schemas.openxmlformats.org/officeDocument/2006/relationships/image" Target="/ppt/media/image40.png" Id="R63756a7f32414cfa" /><Relationship Type="http://schemas.openxmlformats.org/officeDocument/2006/relationships/image" Target="/ppt/media/image41.png" Id="R26c0d756be2a40b4" /><Relationship Type="http://schemas.openxmlformats.org/officeDocument/2006/relationships/image" Target="/ppt/media/image42.png" Id="Ra3e70f9d83364149" /><Relationship Type="http://schemas.openxmlformats.org/officeDocument/2006/relationships/notesSlide" Target="/ppt/notesSlides/notesSlide8.xml" Id="R9a8bb53f6f954a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6631d454434d91" /><Relationship Type="http://schemas.openxmlformats.org/officeDocument/2006/relationships/notesSlide" Target="/ppt/notesSlides/notesSlide9.xml" Id="R8ab9286e6f5f46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d4b364629d458f" /><Relationship Type="http://schemas.openxmlformats.org/officeDocument/2006/relationships/image" Target="/ppt/media/image43.png" Id="Rfbec54d625b247f8" /><Relationship Type="http://schemas.openxmlformats.org/officeDocument/2006/relationships/image" Target="/ppt/media/image44.png" Id="R88001fc183e24a38" /><Relationship Type="http://schemas.openxmlformats.org/officeDocument/2006/relationships/image" Target="/ppt/media/image45.png" Id="R569a2d788a544130" /><Relationship Type="http://schemas.openxmlformats.org/officeDocument/2006/relationships/image" Target="/ppt/media/image46.png" Id="R48744feef6ed4ae0" /><Relationship Type="http://schemas.openxmlformats.org/officeDocument/2006/relationships/image" Target="/ppt/media/image47.png" Id="R8b91f7dc90b04661" /><Relationship Type="http://schemas.openxmlformats.org/officeDocument/2006/relationships/image" Target="/ppt/media/image48.png" Id="Rb75d5a5ac31d4e2f" /><Relationship Type="http://schemas.openxmlformats.org/officeDocument/2006/relationships/image" Target="/ppt/media/image49.png" Id="Rea10ebe5d7e0466c" /><Relationship Type="http://schemas.openxmlformats.org/officeDocument/2006/relationships/image" Target="/ppt/media/image50.png" Id="Rd78ef0cd4ce84831" /><Relationship Type="http://schemas.openxmlformats.org/officeDocument/2006/relationships/image" Target="/ppt/media/image51.png" Id="Re18b62ce872e45e0" /><Relationship Type="http://schemas.openxmlformats.org/officeDocument/2006/relationships/notesSlide" Target="/ppt/notesSlides/notesSlide10.xml" Id="R3c70528900e048d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c2ed8bbbb04174" /><Relationship Type="http://schemas.openxmlformats.org/officeDocument/2006/relationships/notesSlide" Target="/ppt/notesSlides/notesSlide11.xml" Id="Rcd8a75d97c7749e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6e009cf3844bf0" /><Relationship Type="http://schemas.openxmlformats.org/officeDocument/2006/relationships/hyperlink" Target="mailto:contact@jackpot-rivals.com" TargetMode="External" Id="Ra5e985b2ff474e42" /><Relationship Type="http://schemas.openxmlformats.org/officeDocument/2006/relationships/hyperlink" Target="https://play.google.com/store/apps/details?id=com.jackpotrivals.game" TargetMode="External" Id="R32cd3300420c448d" /><Relationship Type="http://schemas.openxmlformats.org/officeDocument/2006/relationships/hyperlink" Target="https://jackpot-rivals.com/publishing" TargetMode="External" Id="R89109c4f6ea04675" /><Relationship Type="http://schemas.openxmlformats.org/officeDocument/2006/relationships/hyperlink" Target="https://jackpot-rivals.com" TargetMode="External" Id="R0dfcb2e0382843d1" /><Relationship Type="http://schemas.openxmlformats.org/officeDocument/2006/relationships/notesSlide" Target="/ppt/notesSlides/notesSlide12.xml" Id="Rd4b57ecefceb45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7102E2BE-134E-4F95-9E01-A82ACDBDC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850aa5b4e4580"/>
          <a:stretch xmlns:a="http://schemas.openxmlformats.org/drawingml/2006/main"/>
        </p:blipFill>
        <p:spPr>
          <a:xfrm xmlns:a="http://schemas.openxmlformats.org/drawingml/2006/main">
            <a:off x="9020175" y="0"/>
            <a:ext cx="3165231" cy="68580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65ca338f294db4"/>
          <a:stretch xmlns:a="http://schemas.openxmlformats.org/drawingml/2006/main"/>
        </p:blipFill>
        <p:spPr>
          <a:xfrm xmlns:a="http://schemas.openxmlformats.org/drawingml/2006/main">
            <a:off x="462841" y="219075"/>
            <a:ext cx="2608092" cy="1162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D4702A68-ACB1-4722-AB2B-3038C8F51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71625"/>
            <a:ext cx="78486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Four rivals read the clues</a:t>
            </a:r>
          </a:p>
          <a:p xmlns:a="http://schemas.openxmlformats.org/drawingml/2006/main">
            <a:pPr>
              <a:defRPr sz="39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and bid for hidden treasures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7A916BCA-AB24-46E0-96B1-AA8F370A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77533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Read clues, estimate value and bid in secret.</a:t>
            </a:r>
          </a:p>
          <a:p xmlns:a="http://schemas.openxmlformats.org/drawingml/2006/main">
            <a:pPr>
              <a:defRPr sz="21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Reveal the loot, then collect or sell it.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b9c2cc720c46b7"/>
          <a:stretch xmlns:a="http://schemas.openxmlformats.org/drawingml/2006/main"/>
        </p:blipFill>
        <p:spPr>
          <a:xfrm xmlns:a="http://schemas.openxmlformats.org/drawingml/2006/main">
            <a:off x="457682" y="3905250"/>
            <a:ext cx="7161835" cy="2828925"/>
          </a:xfrm>
          <a:prstGeom xmlns:a="http://schemas.openxmlformats.org/drawingml/2006/main" prst="rect">
            <a:avLst/>
          </a:prstGeom>
        </p:spPr>
      </p:pic>
      <p:sp>
        <p:nvSpPr>
          <p:cNvPr id="7" name="text-3">
            <a:extLst xmlns:a="http://schemas.openxmlformats.org/drawingml/2006/main">
              <a:ext uri="{FF2B5EF4-FFF2-40B4-BE49-F238E27FC236}">
                <a16:creationId xmlns:a16="http://schemas.microsoft.com/office/drawing/2014/main" id="{BDB4C286-5BAB-4E0C-8BB9-CFB30A341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66725"/>
            <a:ext cx="413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Investment &amp; Publishing Proposal</a:t>
            </a:r>
          </a:p>
        </p:txBody>
      </p:sp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9B06D99F-2C6B-4CDB-B18B-E7D11882B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914400"/>
            <a:ext cx="4191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Portrait midcore casual / IAA + IAP</a:t>
            </a:r>
          </a:p>
        </p:txBody>
      </p:sp>
    </p:spTree>
    <p:extLst>
      <p:ext uri="{BB962C8B-B14F-4D97-AF65-F5344CB8AC3E}">
        <p14:creationId xmlns:p14="http://schemas.microsoft.com/office/powerpoint/2010/main" val="12042230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58A2D9D5-A0C5-42B1-B372-4835CC572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0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Auction gameplay has achieved commercial success on Steam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495EBE0-5C2D-4F31-82D1-CBF9A645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9C279540-1693-42AF-941A-6690BAC7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BidKing: peak reach and later commercial results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457200" y="1762125"/>
          <a:ext xmlns:a="http://schemas.openxmlformats.org/drawingml/2006/main" cx="5953125" cy="27622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333750"/>
                <a:gridCol w="2619375"/>
              </a:tblGrid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D9B975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Metric and period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D9B975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Publicly reported figures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All-time peak concurrent players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250" b="1">
                          <a:solidFill>
                            <a:srgbClr val="FF7777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57,450 players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Peak concurrent players, Aug 2026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250" b="1">
                          <a:solidFill>
                            <a:srgbClr val="FF7777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13,946 players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First-month unit sales (estimate)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250" b="1">
                          <a:solidFill>
                            <a:srgbClr val="FF7777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Over 1.1M copies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</a:tbl>
          </a:graphicData>
        </a:graphic>
      </p:graphicFrame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f49e81b93842ad"/>
          <a:stretch xmlns:a="http://schemas.openxmlformats.org/drawingml/2006/main"/>
        </p:blipFill>
        <p:spPr>
          <a:xfrm xmlns:a="http://schemas.openxmlformats.org/drawingml/2006/main">
            <a:off x="6705600" y="1762125"/>
            <a:ext cx="5029200" cy="2828925"/>
          </a:xfrm>
          <a:prstGeom xmlns:a="http://schemas.openxmlformats.org/drawingml/2006/main" prst="rect">
            <a:avLst/>
          </a:prstGeom>
        </p:spPr>
      </p:pic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7112E855-C951-4320-9991-814525BA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05400"/>
            <a:ext cx="11125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75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Gross revenue reported in August: approx. US$10.4 million</a:t>
            </a:r>
          </a:p>
        </p:txBody>
      </p:sp>
    </p:spTree>
    <p:extLst>
      <p:ext uri="{BB962C8B-B14F-4D97-AF65-F5344CB8AC3E}">
        <p14:creationId xmlns:p14="http://schemas.microsoft.com/office/powerpoint/2010/main" val="5998570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6E057D6B-5C75-4E52-ADF6-C3D6E3F4F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80200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Similar auction mini-games</a:t>
            </a:r>
          </a:p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rank among China's top sellers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221EA8E-F197-42B8-A74D-3911B38E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8c41e011294314"/>
          <a:stretch xmlns:a="http://schemas.openxmlformats.org/drawingml/2006/main"/>
        </p:blipFill>
        <p:spPr>
          <a:xfrm xmlns:a="http://schemas.openxmlformats.org/drawingml/2006/main">
            <a:off x="9024333" y="0"/>
            <a:ext cx="3167667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080B3E88-A1D4-4D35-908D-7CF6045F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304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875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No. 21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D6BC1F78-6313-4566-99AA-E95C90EA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1771650"/>
            <a:ext cx="4905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Jule Da Wanjia</a:t>
            </a:r>
          </a:p>
          <a:p xmlns:a="http://schemas.openxmlformats.org/drawingml/2006/main">
            <a:pPr>
              <a:defRPr sz="1950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Best-ever WeChat mini-game grossing rank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457200" y="3028950"/>
          <a:ext xmlns:a="http://schemas.openxmlformats.org/drawingml/2006/main" cx="8010525" cy="28384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952750"/>
                <a:gridCol w="5057775"/>
              </a:tblGrid>
              <a:tr h="9461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D9B975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Product metric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D9B975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Jule Da Wanjia: public results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</a:tr>
              <a:tr h="9461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Douyin mini-game popularity chart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7777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Peak No. 12 (as of 3 Sep)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9461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WeChat mini-game grossing chart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Entered on 5 Aug 2026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7765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">
            <a:extLst xmlns:a="http://schemas.openxmlformats.org/drawingml/2006/main">
              <a:ext uri="{FF2B5EF4-FFF2-40B4-BE49-F238E27FC236}">
                <a16:creationId xmlns:a16="http://schemas.microsoft.com/office/drawing/2014/main" id="{F2642B2A-CB3E-4855-970D-E2564207E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80200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Win ultra-rare items</a:t>
            </a:r>
          </a:p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and big in-game profits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90054CE-5101-420E-8617-BBDB98CB7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04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f8b5bcc92143f4"/>
          <a:stretch xmlns:a="http://schemas.openxmlformats.org/drawingml/2006/main"/>
        </p:blipFill>
        <p:spPr>
          <a:xfrm xmlns:a="http://schemas.openxmlformats.org/drawingml/2006/main">
            <a:off x="9020175" y="0"/>
            <a:ext cx="3165231" cy="6858000"/>
          </a:xfrm>
          <a:prstGeom xmlns:a="http://schemas.openxmlformats.org/drawingml/2006/main" prst="rect">
            <a:avLst/>
          </a:prstGeom>
        </p:spPr>
      </p:pic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ba320198fa4e3b"/>
          <a:stretch xmlns:a="http://schemas.openxmlformats.org/drawingml/2006/main"/>
        </p:blipFill>
        <p:spPr>
          <a:xfrm xmlns:a="http://schemas.openxmlformats.org/drawingml/2006/main">
            <a:off x="459383" y="1733550"/>
            <a:ext cx="5710633" cy="4924425"/>
          </a:xfrm>
          <a:prstGeom xmlns:a="http://schemas.openxmlformats.org/drawingml/2006/main" prst="rect">
            <a:avLst/>
          </a:prstGeom>
        </p:spPr>
      </p:pic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014CCF36-5697-424F-961D-9765322C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57425"/>
            <a:ext cx="21812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Winning bid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C1C1742A-A3EC-45A4-9C37-B2764FF95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05100"/>
            <a:ext cx="2181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800K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F5F17462-0E1B-4B09-82BB-F8471A335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733800"/>
            <a:ext cx="21812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Net in-game gain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405873BA-F927-4B1C-9094-0D536AA35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10050"/>
            <a:ext cx="21812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27.207M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D155844B-05CA-42DD-9C69-4110B5F66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19650"/>
            <a:ext cx="2181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In-game silver</a:t>
            </a:r>
          </a:p>
        </p:txBody>
      </p:sp>
    </p:spTree>
    <p:extLst>
      <p:ext uri="{BB962C8B-B14F-4D97-AF65-F5344CB8AC3E}">
        <p14:creationId xmlns:p14="http://schemas.microsoft.com/office/powerpoint/2010/main" val="7454099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0">
            <a:extLst xmlns:a="http://schemas.openxmlformats.org/drawingml/2006/main">
              <a:ext uri="{FF2B5EF4-FFF2-40B4-BE49-F238E27FC236}">
                <a16:creationId xmlns:a16="http://schemas.microsoft.com/office/drawing/2014/main" id="{0BC32907-D8FA-4918-8165-F6A5B844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05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e94dcde944004"/>
          <a:stretch xmlns:a="http://schemas.openxmlformats.org/drawingml/2006/main"/>
        </p:blipFill>
        <p:spPr>
          <a:xfrm xmlns:a="http://schemas.openxmlformats.org/drawingml/2006/main">
            <a:off x="0" y="3"/>
            <a:ext cx="5004483" cy="6857995"/>
          </a:xfrm>
          <a:prstGeom xmlns:a="http://schemas.openxmlformats.org/drawingml/2006/main" prst="rect">
            <a:avLst/>
          </a:prstGeom>
        </p:spPr>
      </p:pic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1942D895-37B9-47B4-BD34-1C1622461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28600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38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738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Property ownership adds</a:t>
            </a:r>
          </a:p>
          <a:p xmlns:a="http://schemas.openxmlformats.org/drawingml/2006/main">
            <a:pPr>
              <a:defRPr sz="2738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738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a distinctive long-term loop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f276a4738f4e8f"/>
          <a:stretch xmlns:a="http://schemas.openxmlformats.org/drawingml/2006/main"/>
        </p:blipFill>
        <p:spPr>
          <a:xfrm xmlns:a="http://schemas.openxmlformats.org/drawingml/2006/main">
            <a:off x="5391150" y="1152701"/>
            <a:ext cx="6334125" cy="3190522"/>
          </a:xfrm>
          <a:prstGeom xmlns:a="http://schemas.openxmlformats.org/drawingml/2006/main" prst="rect">
            <a:avLst/>
          </a:prstGeom>
        </p:spPr>
      </p:pic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8a17bcc3364289"/>
          <a:stretch xmlns:a="http://schemas.openxmlformats.org/drawingml/2006/main"/>
        </p:blipFill>
        <p:spPr>
          <a:xfrm xmlns:a="http://schemas.openxmlformats.org/drawingml/2006/main">
            <a:off x="5257649" y="4543425"/>
            <a:ext cx="2086277" cy="1952625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75f2372e3841d9"/>
          <a:stretch xmlns:a="http://schemas.openxmlformats.org/drawingml/2006/main"/>
        </p:blipFill>
        <p:spPr>
          <a:xfrm xmlns:a="http://schemas.openxmlformats.org/drawingml/2006/main">
            <a:off x="7458075" y="4462254"/>
            <a:ext cx="2114550" cy="1962567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56f62808b24ca5"/>
          <a:stretch xmlns:a="http://schemas.openxmlformats.org/drawingml/2006/main"/>
        </p:blipFill>
        <p:spPr>
          <a:xfrm xmlns:a="http://schemas.openxmlformats.org/drawingml/2006/main">
            <a:off x="9677400" y="4536944"/>
            <a:ext cx="2105025" cy="1746513"/>
          </a:xfrm>
          <a:prstGeom xmlns:a="http://schemas.openxmlformats.org/drawingml/2006/main" prst="rect">
            <a:avLst/>
          </a:prstGeom>
        </p:spPr>
      </p:pic>
      <p:sp>
        <p:nvSpPr>
          <p:cNvPr id="8" name="text-2">
            <a:extLst xmlns:a="http://schemas.openxmlformats.org/drawingml/2006/main">
              <a:ext uri="{FF2B5EF4-FFF2-40B4-BE49-F238E27FC236}">
                <a16:creationId xmlns:a16="http://schemas.microsoft.com/office/drawing/2014/main" id="{048DE6D8-06B7-41BE-8783-A3B37964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6534150"/>
            <a:ext cx="15525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Starter property</a:t>
            </a:r>
          </a:p>
        </p:txBody>
      </p:sp>
      <p:sp>
        <p:nvSpPr>
          <p:cNvPr id="9" name="text-3">
            <a:extLst xmlns:a="http://schemas.openxmlformats.org/drawingml/2006/main">
              <a:ext uri="{FF2B5EF4-FFF2-40B4-BE49-F238E27FC236}">
                <a16:creationId xmlns:a16="http://schemas.microsoft.com/office/drawing/2014/main" id="{BDB79111-90CB-4332-8E55-12E365FDF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6534150"/>
            <a:ext cx="12001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Manor</a:t>
            </a:r>
          </a:p>
        </p:txBody>
      </p:sp>
      <p:sp>
        <p:nvSpPr>
          <p:cNvPr id="10" name="text-4">
            <a:extLst xmlns:a="http://schemas.openxmlformats.org/drawingml/2006/main">
              <a:ext uri="{FF2B5EF4-FFF2-40B4-BE49-F238E27FC236}">
                <a16:creationId xmlns:a16="http://schemas.microsoft.com/office/drawing/2014/main" id="{9220718E-3FD3-4210-B81E-BA7EBEEBB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6534150"/>
            <a:ext cx="1381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Grand palace</a:t>
            </a:r>
          </a:p>
        </p:txBody>
      </p:sp>
    </p:spTree>
    <p:extLst>
      <p:ext uri="{BB962C8B-B14F-4D97-AF65-F5344CB8AC3E}">
        <p14:creationId xmlns:p14="http://schemas.microsoft.com/office/powerpoint/2010/main" val="11462014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xt-0">
            <a:extLst xmlns:a="http://schemas.openxmlformats.org/drawingml/2006/main">
              <a:ext uri="{FF2B5EF4-FFF2-40B4-BE49-F238E27FC236}">
                <a16:creationId xmlns:a16="http://schemas.microsoft.com/office/drawing/2014/main" id="{C04F878A-0D42-4A2B-8057-DDE2B9C0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A rich cast with plenty of ways to customize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285AB5D-D54A-4A74-9822-763634383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06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8A776B5-17C9-4FD2-93F2-590CE14B6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52525"/>
            <a:ext cx="523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Different characters, multiple skins each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c62a55096b4eef"/>
          <a:stretch xmlns:a="http://schemas.openxmlformats.org/drawingml/2006/main"/>
        </p:blipFill>
        <p:spPr>
          <a:xfrm xmlns:a="http://schemas.openxmlformats.org/drawingml/2006/main">
            <a:off x="114300" y="2038350"/>
            <a:ext cx="1415752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33598AEB-E41D-4D3E-963A-19D2D3341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" y="6362700"/>
            <a:ext cx="1415752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Ruby · Default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68baeb427f4c56"/>
          <a:stretch xmlns:a="http://schemas.openxmlformats.org/drawingml/2006/main"/>
        </p:blipFill>
        <p:spPr>
          <a:xfrm xmlns:a="http://schemas.openxmlformats.org/drawingml/2006/main">
            <a:off x="1647825" y="2038350"/>
            <a:ext cx="1030071" cy="4191000"/>
          </a:xfrm>
          <a:prstGeom xmlns:a="http://schemas.openxmlformats.org/drawingml/2006/main" prst="rect">
            <a:avLst/>
          </a:prstGeom>
        </p:spPr>
      </p:pic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6CDCA1E6-C36F-42E5-B365-BA041D556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6362700"/>
            <a:ext cx="1066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13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13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Ruby · Skin 2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79130abf154e60"/>
          <a:stretch xmlns:a="http://schemas.openxmlformats.org/drawingml/2006/main"/>
        </p:blipFill>
        <p:spPr>
          <a:xfrm xmlns:a="http://schemas.openxmlformats.org/drawingml/2006/main">
            <a:off x="2800350" y="1847850"/>
            <a:ext cx="1456034" cy="4381500"/>
          </a:xfrm>
          <a:prstGeom xmlns:a="http://schemas.openxmlformats.org/drawingml/2006/main" prst="rect">
            <a:avLst/>
          </a:prstGeom>
        </p:spPr>
      </p:pic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70B60385-FCB5-482D-BC9D-ECA40F2BD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6362700"/>
            <a:ext cx="1456034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Damian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dcb23f99a348b9"/>
          <a:stretch xmlns:a="http://schemas.openxmlformats.org/drawingml/2006/main"/>
        </p:blipFill>
        <p:spPr>
          <a:xfrm xmlns:a="http://schemas.openxmlformats.org/drawingml/2006/main">
            <a:off x="4381500" y="1943100"/>
            <a:ext cx="1361487" cy="4286250"/>
          </a:xfrm>
          <a:prstGeom xmlns:a="http://schemas.openxmlformats.org/drawingml/2006/main" prst="rect">
            <a:avLst/>
          </a:prstGeom>
        </p:spPr>
      </p:pic>
      <p:sp>
        <p:nvSpPr>
          <p:cNvPr id="11" name="text-6">
            <a:extLst xmlns:a="http://schemas.openxmlformats.org/drawingml/2006/main">
              <a:ext uri="{FF2B5EF4-FFF2-40B4-BE49-F238E27FC236}">
                <a16:creationId xmlns:a16="http://schemas.microsoft.com/office/drawing/2014/main" id="{83D95801-8675-4097-BABF-E73D67D7B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6362700"/>
            <a:ext cx="1361487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Naomi</a:t>
            </a:r>
          </a:p>
        </p:txBody>
      </p:sp>
      <p:sp>
        <p:nvSpPr>
          <p:cNvPr id="12" name="text-7">
            <a:extLst xmlns:a="http://schemas.openxmlformats.org/drawingml/2006/main">
              <a:ext uri="{FF2B5EF4-FFF2-40B4-BE49-F238E27FC236}">
                <a16:creationId xmlns:a16="http://schemas.microsoft.com/office/drawing/2014/main" id="{8FCAFF6D-5249-45A1-998C-2827B563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152525"/>
            <a:ext cx="5734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Cosmetics: frames, titles and emotes</a:t>
            </a:r>
          </a:p>
        </p:txBody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0bf7a5820e4be5"/>
          <a:stretch xmlns:a="http://schemas.openxmlformats.org/drawingml/2006/main"/>
        </p:blipFill>
        <p:spPr>
          <a:xfrm xmlns:a="http://schemas.openxmlformats.org/drawingml/2006/main">
            <a:off x="6353175" y="1926907"/>
            <a:ext cx="933450" cy="933450"/>
          </a:xfrm>
          <a:prstGeom xmlns:a="http://schemas.openxmlformats.org/drawingml/2006/main" prst="rect">
            <a:avLst/>
          </a:prstGeom>
        </p:spPr>
      </p:pic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a3136be2054ca3"/>
          <a:stretch xmlns:a="http://schemas.openxmlformats.org/drawingml/2006/main"/>
        </p:blipFill>
        <p:spPr>
          <a:xfrm xmlns:a="http://schemas.openxmlformats.org/drawingml/2006/main">
            <a:off x="6153150" y="1733550"/>
            <a:ext cx="1333500" cy="1333500"/>
          </a:xfrm>
          <a:prstGeom xmlns:a="http://schemas.openxmlformats.org/drawingml/2006/main" prst="rect">
            <a:avLst/>
          </a:prstGeom>
        </p:spPr>
      </p:pic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51e10b359246d9"/>
          <a:stretch xmlns:a="http://schemas.openxmlformats.org/drawingml/2006/main"/>
        </p:blipFill>
        <p:spPr>
          <a:xfrm xmlns:a="http://schemas.openxmlformats.org/drawingml/2006/main">
            <a:off x="8200073" y="1933575"/>
            <a:ext cx="960120" cy="960120"/>
          </a:xfrm>
          <a:prstGeom xmlns:a="http://schemas.openxmlformats.org/drawingml/2006/main" prst="rect">
            <a:avLst/>
          </a:prstGeom>
        </p:spPr>
      </p:pic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8c428ffcb34826"/>
          <a:stretch xmlns:a="http://schemas.openxmlformats.org/drawingml/2006/main"/>
        </p:blipFill>
        <p:spPr>
          <a:xfrm xmlns:a="http://schemas.openxmlformats.org/drawingml/2006/main">
            <a:off x="8020050" y="1733550"/>
            <a:ext cx="1333500" cy="1333500"/>
          </a:xfrm>
          <a:prstGeom xmlns:a="http://schemas.openxmlformats.org/drawingml/2006/main" prst="rect">
            <a:avLst/>
          </a:prstGeom>
        </p:spPr>
      </p:pic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cd97579b1d4f5a"/>
          <a:stretch xmlns:a="http://schemas.openxmlformats.org/drawingml/2006/main"/>
        </p:blipFill>
        <p:spPr>
          <a:xfrm xmlns:a="http://schemas.openxmlformats.org/drawingml/2006/main">
            <a:off x="10086975" y="1933575"/>
            <a:ext cx="933450" cy="933450"/>
          </a:xfrm>
          <a:prstGeom xmlns:a="http://schemas.openxmlformats.org/drawingml/2006/main" prst="rect">
            <a:avLst/>
          </a:prstGeom>
        </p:spPr>
      </p:pic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d3b57998f440e3"/>
          <a:stretch xmlns:a="http://schemas.openxmlformats.org/drawingml/2006/main"/>
        </p:blipFill>
        <p:spPr>
          <a:xfrm xmlns:a="http://schemas.openxmlformats.org/drawingml/2006/main">
            <a:off x="9886950" y="1733550"/>
            <a:ext cx="1333500" cy="1333500"/>
          </a:xfrm>
          <a:prstGeom xmlns:a="http://schemas.openxmlformats.org/drawingml/2006/main" prst="rect">
            <a:avLst/>
          </a:prstGeom>
        </p:spPr>
      </p:pic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ae6901727e4ebd"/>
          <a:stretch xmlns:a="http://schemas.openxmlformats.org/drawingml/2006/main"/>
        </p:blipFill>
        <p:spPr>
          <a:xfrm xmlns:a="http://schemas.openxmlformats.org/drawingml/2006/main">
            <a:off x="6379845" y="3541395"/>
            <a:ext cx="893445" cy="893445"/>
          </a:xfrm>
          <a:prstGeom xmlns:a="http://schemas.openxmlformats.org/drawingml/2006/main" prst="rect">
            <a:avLst/>
          </a:prstGeom>
        </p:spPr>
      </p:pic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7a2e30a4bf4f8d"/>
          <a:stretch xmlns:a="http://schemas.openxmlformats.org/drawingml/2006/main"/>
        </p:blipFill>
        <p:spPr>
          <a:xfrm xmlns:a="http://schemas.openxmlformats.org/drawingml/2006/main">
            <a:off x="6153150" y="3314700"/>
            <a:ext cx="1333500" cy="1333500"/>
          </a:xfrm>
          <a:prstGeom xmlns:a="http://schemas.openxmlformats.org/drawingml/2006/main" prst="rect">
            <a:avLst/>
          </a:prstGeom>
        </p:spPr>
      </p:pic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ed865b078494c"/>
          <a:stretch xmlns:a="http://schemas.openxmlformats.org/drawingml/2006/main"/>
        </p:blipFill>
        <p:spPr>
          <a:xfrm xmlns:a="http://schemas.openxmlformats.org/drawingml/2006/main">
            <a:off x="8206740" y="3501390"/>
            <a:ext cx="960120" cy="960120"/>
          </a:xfrm>
          <a:prstGeom xmlns:a="http://schemas.openxmlformats.org/drawingml/2006/main" prst="rect">
            <a:avLst/>
          </a:prstGeom>
        </p:spPr>
      </p:pic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a9b4dcea63479d"/>
          <a:stretch xmlns:a="http://schemas.openxmlformats.org/drawingml/2006/main"/>
        </p:blipFill>
        <p:spPr>
          <a:xfrm xmlns:a="http://schemas.openxmlformats.org/drawingml/2006/main">
            <a:off x="8020050" y="3314700"/>
            <a:ext cx="1333500" cy="1333500"/>
          </a:xfrm>
          <a:prstGeom xmlns:a="http://schemas.openxmlformats.org/drawingml/2006/main" prst="rect">
            <a:avLst/>
          </a:prstGeom>
        </p:spPr>
      </p:pic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069ee0374640fa"/>
          <a:stretch xmlns:a="http://schemas.openxmlformats.org/drawingml/2006/main"/>
        </p:blipFill>
        <p:spPr>
          <a:xfrm xmlns:a="http://schemas.openxmlformats.org/drawingml/2006/main">
            <a:off x="10093643" y="3541395"/>
            <a:ext cx="920115" cy="920115"/>
          </a:xfrm>
          <a:prstGeom xmlns:a="http://schemas.openxmlformats.org/drawingml/2006/main" prst="rect">
            <a:avLst/>
          </a:prstGeom>
        </p:spPr>
      </p:pic>
      <p:pic>
        <p:nvPicPr>
          <p:cNvPr id="5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901b90f52049c8"/>
          <a:stretch xmlns:a="http://schemas.openxmlformats.org/drawingml/2006/main"/>
        </p:blipFill>
        <p:spPr>
          <a:xfrm xmlns:a="http://schemas.openxmlformats.org/drawingml/2006/main">
            <a:off x="9886950" y="3314700"/>
            <a:ext cx="1333500" cy="1333500"/>
          </a:xfrm>
          <a:prstGeom xmlns:a="http://schemas.openxmlformats.org/drawingml/2006/main" prst="rect">
            <a:avLst/>
          </a:prstGeom>
        </p:spPr>
      </p:pic>
      <p:sp>
        <p:nvSpPr>
          <p:cNvPr id="25" name="text-8">
            <a:extLst xmlns:a="http://schemas.openxmlformats.org/drawingml/2006/main">
              <a:ext uri="{FF2B5EF4-FFF2-40B4-BE49-F238E27FC236}">
                <a16:creationId xmlns:a16="http://schemas.microsoft.com/office/drawing/2014/main" id="{20E4C689-FF9F-457E-87D8-B480F208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933950"/>
            <a:ext cx="3143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Titles</a:t>
            </a:r>
          </a:p>
        </p:txBody>
      </p:sp>
      <p:sp>
        <p:nvSpPr>
          <p:cNvPr id="26" name="text-9">
            <a:extLst xmlns:a="http://schemas.openxmlformats.org/drawingml/2006/main">
              <a:ext uri="{FF2B5EF4-FFF2-40B4-BE49-F238E27FC236}">
                <a16:creationId xmlns:a16="http://schemas.microsoft.com/office/drawing/2014/main" id="{FF9B2E30-FD94-4376-91D0-BC6E71240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4933950"/>
            <a:ext cx="1924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Emotes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0629bfba684852"/>
          <a:stretch xmlns:a="http://schemas.openxmlformats.org/drawingml/2006/main"/>
        </p:blipFill>
        <p:spPr>
          <a:xfrm xmlns:a="http://schemas.openxmlformats.org/drawingml/2006/main">
            <a:off x="6000750" y="5362784"/>
            <a:ext cx="3333750" cy="451067"/>
          </a:xfrm>
          <a:prstGeom xmlns:a="http://schemas.openxmlformats.org/drawingml/2006/main" prst="rect">
            <a:avLst/>
          </a:prstGeom>
        </p:spPr>
      </p:pic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d67cf29b6947f8"/>
          <a:stretch xmlns:a="http://schemas.openxmlformats.org/drawingml/2006/main"/>
        </p:blipFill>
        <p:spPr>
          <a:xfrm xmlns:a="http://schemas.openxmlformats.org/drawingml/2006/main">
            <a:off x="6000766" y="6105525"/>
            <a:ext cx="3333718" cy="456248"/>
          </a:xfrm>
          <a:prstGeom xmlns:a="http://schemas.openxmlformats.org/drawingml/2006/main" prst="rect">
            <a:avLst/>
          </a:prstGeom>
        </p:spPr>
      </p:pic>
      <p:pic>
        <p:nvPicPr>
          <p:cNvPr id="5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2812fdd8bd4d4d"/>
          <a:stretch xmlns:a="http://schemas.openxmlformats.org/drawingml/2006/main"/>
        </p:blipFill>
        <p:spPr>
          <a:xfrm xmlns:a="http://schemas.openxmlformats.org/drawingml/2006/main">
            <a:off x="9620250" y="5419725"/>
            <a:ext cx="971550" cy="971550"/>
          </a:xfrm>
          <a:prstGeom xmlns:a="http://schemas.openxmlformats.org/drawingml/2006/main" prst="rect">
            <a:avLst/>
          </a:prstGeom>
        </p:spPr>
      </p:pic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8efbb5f62448f4"/>
          <a:stretch xmlns:a="http://schemas.openxmlformats.org/drawingml/2006/main"/>
        </p:blipFill>
        <p:spPr>
          <a:xfrm xmlns:a="http://schemas.openxmlformats.org/drawingml/2006/main">
            <a:off x="10763250" y="5419725"/>
            <a:ext cx="971550" cy="971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4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2A53D92C-19ED-4E8C-9B63-6CE4B365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Our purchase journey connects top-ups to benefits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D4C8CE5-0069-4BB1-84B9-8D4B4B6F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07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D38F52F-F917-4333-BCD7-6B20A1E61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71575"/>
            <a:ext cx="3571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Top Up · Buy gold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B85B9E6-28F4-44E9-AE4E-D4CF206B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171575"/>
            <a:ext cx="3543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BP · Battle Pass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8A74430F-F42A-4B52-98A4-0E1982E3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171575"/>
            <a:ext cx="3390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Monthly membership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8218add5c94aa9"/>
          <a:stretch xmlns:a="http://schemas.openxmlformats.org/drawingml/2006/main"/>
        </p:blipFill>
        <p:spPr>
          <a:xfrm xmlns:a="http://schemas.openxmlformats.org/drawingml/2006/main">
            <a:off x="457219" y="1724025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6d895522f24621"/>
          <a:stretch xmlns:a="http://schemas.openxmlformats.org/drawingml/2006/main"/>
        </p:blipFill>
        <p:spPr>
          <a:xfrm xmlns:a="http://schemas.openxmlformats.org/drawingml/2006/main">
            <a:off x="2266969" y="1724025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df3ac79c8a4f71"/>
          <a:stretch xmlns:a="http://schemas.openxmlformats.org/drawingml/2006/main"/>
        </p:blipFill>
        <p:spPr>
          <a:xfrm xmlns:a="http://schemas.openxmlformats.org/drawingml/2006/main">
            <a:off x="457219" y="3105150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dde9e029814be1"/>
          <a:stretch xmlns:a="http://schemas.openxmlformats.org/drawingml/2006/main"/>
        </p:blipFill>
        <p:spPr>
          <a:xfrm xmlns:a="http://schemas.openxmlformats.org/drawingml/2006/main">
            <a:off x="2266969" y="3105150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87655f6be949e8"/>
          <a:stretch xmlns:a="http://schemas.openxmlformats.org/drawingml/2006/main"/>
        </p:blipFill>
        <p:spPr>
          <a:xfrm xmlns:a="http://schemas.openxmlformats.org/drawingml/2006/main">
            <a:off x="457219" y="4486275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621eaab8cd4d54"/>
          <a:stretch xmlns:a="http://schemas.openxmlformats.org/drawingml/2006/main"/>
        </p:blipFill>
        <p:spPr>
          <a:xfrm xmlns:a="http://schemas.openxmlformats.org/drawingml/2006/main">
            <a:off x="2266969" y="4486275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9d53714da4934"/>
          <a:stretch xmlns:a="http://schemas.openxmlformats.org/drawingml/2006/main"/>
        </p:blipFill>
        <p:spPr>
          <a:xfrm xmlns:a="http://schemas.openxmlformats.org/drawingml/2006/main">
            <a:off x="4713836" y="1657350"/>
            <a:ext cx="2888153" cy="4572000"/>
          </a:xfrm>
          <a:prstGeom xmlns:a="http://schemas.openxmlformats.org/drawingml/2006/main" prst="rect">
            <a:avLst/>
          </a:prstGeom>
        </p:spPr>
      </p:pic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77fe2825e4693"/>
          <a:stretch xmlns:a="http://schemas.openxmlformats.org/drawingml/2006/main"/>
        </p:blipFill>
        <p:spPr>
          <a:xfrm xmlns:a="http://schemas.openxmlformats.org/drawingml/2006/main">
            <a:off x="8583105" y="1657350"/>
            <a:ext cx="2760091" cy="4019550"/>
          </a:xfrm>
          <a:prstGeom xmlns:a="http://schemas.openxmlformats.org/drawingml/2006/main" prst="rect">
            <a:avLst/>
          </a:prstGeom>
        </p:spPr>
      </p:pic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ee057f1f80423a"/>
          <a:stretch xmlns:a="http://schemas.openxmlformats.org/drawingml/2006/main"/>
        </p:blipFill>
        <p:spPr>
          <a:xfrm xmlns:a="http://schemas.openxmlformats.org/drawingml/2006/main">
            <a:off x="9105900" y="5743575"/>
            <a:ext cx="1714500" cy="457200"/>
          </a:xfrm>
          <a:prstGeom xmlns:a="http://schemas.openxmlformats.org/drawingml/2006/main" prst="rect">
            <a:avLst/>
          </a:prstGeom>
        </p:spPr>
      </p:pic>
      <p:sp>
        <p:nvSpPr>
          <p:cNvPr id="15" name="text-5">
            <a:extLst xmlns:a="http://schemas.openxmlformats.org/drawingml/2006/main">
              <a:ext uri="{FF2B5EF4-FFF2-40B4-BE49-F238E27FC236}">
                <a16:creationId xmlns:a16="http://schemas.microsoft.com/office/drawing/2014/main" id="{E04FCEAC-2F97-4CB1-89F9-2DB4ED985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361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$0.99–$99.99</a:t>
            </a:r>
          </a:p>
        </p:txBody>
      </p:sp>
      <p:sp>
        <p:nvSpPr>
          <p:cNvPr id="16" name="text-6">
            <a:extLst xmlns:a="http://schemas.openxmlformats.org/drawingml/2006/main">
              <a:ext uri="{FF2B5EF4-FFF2-40B4-BE49-F238E27FC236}">
                <a16:creationId xmlns:a16="http://schemas.microsoft.com/office/drawing/2014/main" id="{1AFE285C-DE7E-4417-A7E6-B652F2C8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6229350"/>
            <a:ext cx="3581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Upgrade: </a:t>
            </a:r>
            <a:r>
              <a:rPr sz="1575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300</a:t>
            </a:r>
            <a:r>
              <a:rPr sz="15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 in-game gold</a:t>
            </a:r>
          </a:p>
        </p:txBody>
      </p:sp>
      <p:sp>
        <p:nvSpPr>
          <p:cNvPr id="17" name="text-7">
            <a:extLst xmlns:a="http://schemas.openxmlformats.org/drawingml/2006/main">
              <a:ext uri="{FF2B5EF4-FFF2-40B4-BE49-F238E27FC236}">
                <a16:creationId xmlns:a16="http://schemas.microsoft.com/office/drawing/2014/main" id="{8E160209-96DA-4292-82F0-CC141F3C3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229350"/>
            <a:ext cx="34099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30 days</a:t>
            </a:r>
            <a:r>
              <a:rPr sz="157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 · </a:t>
            </a:r>
            <a:r>
              <a:rPr sz="1575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$9.99</a:t>
            </a:r>
          </a:p>
        </p:txBody>
      </p:sp>
    </p:spTree>
    <p:extLst>
      <p:ext uri="{BB962C8B-B14F-4D97-AF65-F5344CB8AC3E}">
        <p14:creationId xmlns:p14="http://schemas.microsoft.com/office/powerpoint/2010/main" val="4991584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DEA6DFCF-9945-41D2-A3E5-69A74D375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Rewarded ads and paid perks diversify revenue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F8FFD114-6F86-44F4-B8C2-3A02C0C8F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08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B8F0E3B-3EFC-4156-B486-6BEBC3686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71575"/>
            <a:ext cx="3543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Rewarded ads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2292BBA7-89C6-4C95-BBB4-E82CA53D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171575"/>
            <a:ext cx="3543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Ad-free benefit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2BAE0AAA-297F-41A2-8B27-B4171AA6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171575"/>
            <a:ext cx="3524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Special Deals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756a7f32414cfa"/>
          <a:stretch xmlns:a="http://schemas.openxmlformats.org/drawingml/2006/main"/>
        </p:blipFill>
        <p:spPr>
          <a:xfrm xmlns:a="http://schemas.openxmlformats.org/drawingml/2006/main">
            <a:off x="457200" y="2028942"/>
            <a:ext cx="3476625" cy="2551514"/>
          </a:xfrm>
          <a:prstGeom xmlns:a="http://schemas.openxmlformats.org/drawingml/2006/main" prst="rect">
            <a:avLst/>
          </a:prstGeom>
        </p:spPr>
      </p:pic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6DD0084F-387B-4D00-B8C6-6B00363C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14900"/>
            <a:ext cx="35718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Watch an ad, earn </a:t>
            </a:r>
            <a:r>
              <a:rPr sz="21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5 gold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257693D3-D2C9-4961-B825-E6FCD24C6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05450"/>
            <a:ext cx="3571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Optional viewing</a:t>
            </a:r>
          </a:p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Claim once per day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c0d756be2a40b4"/>
          <a:stretch xmlns:a="http://schemas.openxmlformats.org/drawingml/2006/main"/>
        </p:blipFill>
        <p:spPr>
          <a:xfrm xmlns:a="http://schemas.openxmlformats.org/drawingml/2006/main">
            <a:off x="4400550" y="2028825"/>
            <a:ext cx="3486150" cy="2286000"/>
          </a:xfrm>
          <a:prstGeom xmlns:a="http://schemas.openxmlformats.org/drawingml/2006/main" prst="rect">
            <a:avLst/>
          </a:prstGeom>
        </p:spPr>
      </p:pic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C81D7678-FDD1-4C22-B94C-EEC109FF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914900"/>
            <a:ext cx="3581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$9.99</a:t>
            </a:r>
            <a:r>
              <a:rPr sz="21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 · Permanent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70f9d83364149"/>
          <a:stretch xmlns:a="http://schemas.openxmlformats.org/drawingml/2006/main"/>
        </p:blipFill>
        <p:spPr>
          <a:xfrm xmlns:a="http://schemas.openxmlformats.org/drawingml/2006/main">
            <a:off x="8472418" y="1714500"/>
            <a:ext cx="3057663" cy="4219575"/>
          </a:xfrm>
          <a:prstGeom xmlns:a="http://schemas.openxmlformats.org/drawingml/2006/main" prst="rect">
            <a:avLst/>
          </a:prstGeom>
        </p:spPr>
      </p:pic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625B835C-43EE-471D-811B-E9E54D033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505450"/>
            <a:ext cx="3581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Skip rewarded ads on the account</a:t>
            </a:r>
          </a:p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and claim rewards directly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98792FA7-8532-43CD-912D-A8870477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076950"/>
            <a:ext cx="3495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13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13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Bundles purchased with in-game gold</a:t>
            </a:r>
          </a:p>
        </p:txBody>
      </p:sp>
    </p:spTree>
    <p:extLst>
      <p:ext uri="{BB962C8B-B14F-4D97-AF65-F5344CB8AC3E}">
        <p14:creationId xmlns:p14="http://schemas.microsoft.com/office/powerpoint/2010/main" val="374131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E8A9806E-A82F-42B1-99BA-52746E64F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We see international potential</a:t>
            </a:r>
          </a:p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in this proven gameplay model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F2911FF-5A39-4299-9FBD-B8F312D7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09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F54F7C9-1A24-4869-AFC9-BDD3C482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33525"/>
            <a:ext cx="5219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The prototype and peers have reached scale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2853725-9CCA-4154-B54C-8B4F5C68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105025"/>
            <a:ext cx="2381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3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57,450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01230AB0-E9C5-4B5F-95DC-1ED7353B1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266950"/>
            <a:ext cx="31623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88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88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BidKing peak concurrent players</a:t>
            </a:r>
          </a:p>
          <a:p xmlns:a="http://schemas.openxmlformats.org/drawingml/2006/main">
            <a:pPr>
              <a:defRPr sz="1688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88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Steam worldwide · 25 Apr 2026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E5F06F3-2120-4C77-A020-43E259258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57550"/>
            <a:ext cx="19526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No. 21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56E633A8-4DB7-4FDB-A666-90275000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371850"/>
            <a:ext cx="347662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Jule Da Wanjia</a:t>
            </a:r>
          </a:p>
          <a:p xmlns:a="http://schemas.openxmlformats.org/drawingml/2006/main">
            <a:pPr>
              <a:defRPr sz="1650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Best-ever WeChat mini-game grossing rank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8B6EE8CB-3B8C-45DF-B50E-AD63DD918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533525"/>
            <a:ext cx="5219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13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13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Reviews remain concentrated in Chinese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AF017C49-4CBC-44D5-BF81-CAE54C5F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105025"/>
            <a:ext cx="3381375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8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98.0%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2A6B9638-3100-475A-912F-0F237334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076575"/>
            <a:ext cx="52197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BidKing reviews in Simplified Chinese</a:t>
            </a:r>
          </a:p>
          <a:p xmlns:a="http://schemas.openxmlformats.org/drawingml/2006/main">
            <a:pPr>
              <a:defRPr sz="1875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22,877 / 23,340 · 10 Sep 2026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DD91205C-39D1-46AF-9910-23DC1C153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048125"/>
            <a:ext cx="521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Already supports 14 interface languages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2B141F52-0411-4938-BCE7-F0E26F918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24450"/>
            <a:ext cx="11277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Our thesis: strategy, bargain hunting and collecting travel across cultures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4F633B0A-A138-46EC-8FA9-59BBBAD6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62625"/>
            <a:ext cx="112776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Test target markets to validate profit potential</a:t>
            </a:r>
          </a:p>
        </p:txBody>
      </p:sp>
    </p:spTree>
    <p:extLst>
      <p:ext uri="{BB962C8B-B14F-4D97-AF65-F5344CB8AC3E}">
        <p14:creationId xmlns:p14="http://schemas.microsoft.com/office/powerpoint/2010/main" val="13496022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xt-0">
            <a:extLst xmlns:a="http://schemas.openxmlformats.org/drawingml/2006/main">
              <a:ext uri="{FF2B5EF4-FFF2-40B4-BE49-F238E27FC236}">
                <a16:creationId xmlns:a16="http://schemas.microsoft.com/office/drawing/2014/main" id="{059C8551-5C47-48EF-A022-161F6C5C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Designed for international players from day one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1DD093D-76F8-4A22-9838-BDDD7CFD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10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C89D267-0051-4BC5-B3D9-8E2D775A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62075"/>
            <a:ext cx="3505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Western collectibles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107A4AD-0B7D-46AF-A55A-E177A4141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362075"/>
            <a:ext cx="335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Distinctive characters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7E89AEF-ACB9-49B0-96C7-976CA116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362075"/>
            <a:ext cx="325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38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38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European manors and palaces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ec54d625b247f8"/>
          <a:stretch xmlns:a="http://schemas.openxmlformats.org/drawingml/2006/main"/>
        </p:blipFill>
        <p:spPr>
          <a:xfrm xmlns:a="http://schemas.openxmlformats.org/drawingml/2006/main">
            <a:off x="457200" y="1978819"/>
            <a:ext cx="1628775" cy="2443163"/>
          </a:xfrm>
          <a:prstGeom xmlns:a="http://schemas.openxmlformats.org/drawingml/2006/main" prst="rect">
            <a:avLst/>
          </a:prstGeom>
        </p:spPr>
      </p:pic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01fc183e24a38"/>
          <a:stretch xmlns:a="http://schemas.openxmlformats.org/drawingml/2006/main"/>
        </p:blipFill>
        <p:spPr>
          <a:xfrm xmlns:a="http://schemas.openxmlformats.org/drawingml/2006/main">
            <a:off x="2601913" y="1962150"/>
            <a:ext cx="825500" cy="2476500"/>
          </a:xfrm>
          <a:prstGeom xmlns:a="http://schemas.openxmlformats.org/drawingml/2006/main" prst="rect">
            <a:avLst/>
          </a:prstGeom>
        </p:spPr>
      </p:pic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50497221-AB29-47AC-A8CD-EC2DDE553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24375"/>
            <a:ext cx="1571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Knight's armor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51CF6121-4EF0-4EDE-BDF8-0D1585F59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524375"/>
            <a:ext cx="17049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Classical violin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9a2d788a544130"/>
          <a:stretch xmlns:a="http://schemas.openxmlformats.org/drawingml/2006/main"/>
        </p:blipFill>
        <p:spPr>
          <a:xfrm xmlns:a="http://schemas.openxmlformats.org/drawingml/2006/main">
            <a:off x="1390650" y="4914900"/>
            <a:ext cx="1485900" cy="1114425"/>
          </a:xfrm>
          <a:prstGeom xmlns:a="http://schemas.openxmlformats.org/drawingml/2006/main" prst="rect">
            <a:avLst/>
          </a:prstGeom>
        </p:spPr>
      </p:pic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2485544E-B091-4E79-B999-227A6EE52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6048375"/>
            <a:ext cx="29241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Vintage American neon sign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744feef6ed4ae0"/>
          <a:stretch xmlns:a="http://schemas.openxmlformats.org/drawingml/2006/main"/>
        </p:blipFill>
        <p:spPr>
          <a:xfrm xmlns:a="http://schemas.openxmlformats.org/drawingml/2006/main">
            <a:off x="4438650" y="1981200"/>
            <a:ext cx="1590675" cy="1590675"/>
          </a:xfrm>
          <a:prstGeom xmlns:a="http://schemas.openxmlformats.org/drawingml/2006/main" prst="rect">
            <a:avLst/>
          </a:prstGeom>
        </p:spPr>
      </p:pic>
      <p:sp>
        <p:nvSpPr>
          <p:cNvPr id="13" name="text-8">
            <a:extLst xmlns:a="http://schemas.openxmlformats.org/drawingml/2006/main">
              <a:ext uri="{FF2B5EF4-FFF2-40B4-BE49-F238E27FC236}">
                <a16:creationId xmlns:a16="http://schemas.microsoft.com/office/drawing/2014/main" id="{6165524C-534E-426C-ADCE-D88DDB77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3638550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Ruby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91f7dc90b04661"/>
          <a:stretch xmlns:a="http://schemas.openxmlformats.org/drawingml/2006/main"/>
        </p:blipFill>
        <p:spPr>
          <a:xfrm xmlns:a="http://schemas.openxmlformats.org/drawingml/2006/main">
            <a:off x="6257925" y="1981200"/>
            <a:ext cx="1590675" cy="1590675"/>
          </a:xfrm>
          <a:prstGeom xmlns:a="http://schemas.openxmlformats.org/drawingml/2006/main" prst="rect">
            <a:avLst/>
          </a:prstGeom>
        </p:spPr>
      </p:pic>
      <p:sp>
        <p:nvSpPr>
          <p:cNvPr id="15" name="text-9">
            <a:extLst xmlns:a="http://schemas.openxmlformats.org/drawingml/2006/main">
              <a:ext uri="{FF2B5EF4-FFF2-40B4-BE49-F238E27FC236}">
                <a16:creationId xmlns:a16="http://schemas.microsoft.com/office/drawing/2014/main" id="{4CB5F8FB-EA16-4298-9467-41950EF4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638550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Damian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5d5a5ac31d4e2f"/>
          <a:stretch xmlns:a="http://schemas.openxmlformats.org/drawingml/2006/main"/>
        </p:blipFill>
        <p:spPr>
          <a:xfrm xmlns:a="http://schemas.openxmlformats.org/drawingml/2006/main">
            <a:off x="4438650" y="4162425"/>
            <a:ext cx="1590675" cy="1590675"/>
          </a:xfrm>
          <a:prstGeom xmlns:a="http://schemas.openxmlformats.org/drawingml/2006/main" prst="rect">
            <a:avLst/>
          </a:prstGeom>
        </p:spPr>
      </p:pic>
      <p:sp>
        <p:nvSpPr>
          <p:cNvPr id="17" name="text-10">
            <a:extLst xmlns:a="http://schemas.openxmlformats.org/drawingml/2006/main">
              <a:ext uri="{FF2B5EF4-FFF2-40B4-BE49-F238E27FC236}">
                <a16:creationId xmlns:a16="http://schemas.microsoft.com/office/drawing/2014/main" id="{D0622654-E784-4F7A-A44C-D6F0E0D3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5819775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Adrian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10ebe5d7e0466c"/>
          <a:stretch xmlns:a="http://schemas.openxmlformats.org/drawingml/2006/main"/>
        </p:blipFill>
        <p:spPr>
          <a:xfrm xmlns:a="http://schemas.openxmlformats.org/drawingml/2006/main">
            <a:off x="6257925" y="4162425"/>
            <a:ext cx="1590675" cy="1590675"/>
          </a:xfrm>
          <a:prstGeom xmlns:a="http://schemas.openxmlformats.org/drawingml/2006/main" prst="rect">
            <a:avLst/>
          </a:prstGeom>
        </p:spPr>
      </p:pic>
      <p:sp>
        <p:nvSpPr>
          <p:cNvPr id="19" name="text-11">
            <a:extLst xmlns:a="http://schemas.openxmlformats.org/drawingml/2006/main">
              <a:ext uri="{FF2B5EF4-FFF2-40B4-BE49-F238E27FC236}">
                <a16:creationId xmlns:a16="http://schemas.microsoft.com/office/drawing/2014/main" id="{6F9A6A3A-CCE9-4055-968A-C91FE0AF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819775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Naomi</a:t>
            </a:r>
          </a:p>
        </p:txBody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8ef0cd4ce84831"/>
          <a:stretch xmlns:a="http://schemas.openxmlformats.org/drawingml/2006/main"/>
        </p:blipFill>
        <p:spPr>
          <a:xfrm xmlns:a="http://schemas.openxmlformats.org/drawingml/2006/main">
            <a:off x="9067319" y="1885950"/>
            <a:ext cx="2001212" cy="1857375"/>
          </a:xfrm>
          <a:prstGeom xmlns:a="http://schemas.openxmlformats.org/drawingml/2006/main" prst="rect">
            <a:avLst/>
          </a:prstGeom>
        </p:spPr>
      </p:pic>
      <p:sp>
        <p:nvSpPr>
          <p:cNvPr id="21" name="text-12">
            <a:extLst xmlns:a="http://schemas.openxmlformats.org/drawingml/2006/main">
              <a:ext uri="{FF2B5EF4-FFF2-40B4-BE49-F238E27FC236}">
                <a16:creationId xmlns:a16="http://schemas.microsoft.com/office/drawing/2014/main" id="{236F1E1C-BCB0-4A15-8E51-D03AF4AAD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810000"/>
            <a:ext cx="1885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Whitestone Manor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8b62ce872e45e0"/>
          <a:stretch xmlns:a="http://schemas.openxmlformats.org/drawingml/2006/main"/>
        </p:blipFill>
        <p:spPr>
          <a:xfrm xmlns:a="http://schemas.openxmlformats.org/drawingml/2006/main">
            <a:off x="9000264" y="4238625"/>
            <a:ext cx="2135322" cy="1771650"/>
          </a:xfrm>
          <a:prstGeom xmlns:a="http://schemas.openxmlformats.org/drawingml/2006/main" prst="rect">
            <a:avLst/>
          </a:prstGeom>
        </p:spPr>
      </p:pic>
      <p:sp>
        <p:nvSpPr>
          <p:cNvPr id="23" name="text-13">
            <a:extLst xmlns:a="http://schemas.openxmlformats.org/drawingml/2006/main">
              <a:ext uri="{FF2B5EF4-FFF2-40B4-BE49-F238E27FC236}">
                <a16:creationId xmlns:a16="http://schemas.microsoft.com/office/drawing/2014/main" id="{6180039B-78E0-4DDE-9F9A-608C28C4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6076950"/>
            <a:ext cx="1885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Grand palace</a:t>
            </a:r>
          </a:p>
        </p:txBody>
      </p:sp>
      <p:sp>
        <p:nvSpPr>
          <p:cNvPr id="24" name="text-14">
            <a:extLst xmlns:a="http://schemas.openxmlformats.org/drawingml/2006/main">
              <a:ext uri="{FF2B5EF4-FFF2-40B4-BE49-F238E27FC236}">
                <a16:creationId xmlns:a16="http://schemas.microsoft.com/office/drawing/2014/main" id="{8A088F83-2B49-4C24-885C-5A4D5757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960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10</a:t>
            </a:r>
            <a:r>
              <a:rPr sz="16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 languages configured, including </a:t>
            </a:r>
            <a:r>
              <a:rPr sz="16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9</a:t>
            </a:r>
            <a:r>
              <a:rPr sz="16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 non-Chinese languages, for international testing</a:t>
            </a:r>
          </a:p>
        </p:txBody>
      </p:sp>
    </p:spTree>
    <p:extLst>
      <p:ext uri="{BB962C8B-B14F-4D97-AF65-F5344CB8AC3E}">
        <p14:creationId xmlns:p14="http://schemas.microsoft.com/office/powerpoint/2010/main" val="7753753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8BFC9F72-4229-4777-AB3B-9C8F03A1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The product is ready for small-scale commercial tests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5F26C0A-A58C-43FA-8231-E18BD96C3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11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457200" y="1638300"/>
          <a:ext xmlns:a="http://schemas.openxmlformats.org/drawingml/2006/main" cx="7143750" cy="27432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619375"/>
                <a:gridCol w="4524375"/>
              </a:tblGrid>
              <a:tr h="54864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D9B975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Distribution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D9B975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Current status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</a:tr>
              <a:tr h="54864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Google Play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Live and playable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54864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App Store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Planned next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54864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TapTap International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Integrated; preparing release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54864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Localization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7777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10</a:t>
                      </a:r>
                      <a:r>
                        <a:rPr sz="1575" b="0">
                          <a:solidFill>
                            <a:srgbClr val="F2F0E8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 selectable languages and localized content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</a:tbl>
          </a:graphicData>
        </a:graphic>
      </p:graphicFrame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E09FBEA2-3617-4A9E-A04D-3468852AB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04975"/>
            <a:ext cx="3638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Ongoing team support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0A82EF68-AD83-4437-BB2B-9694200D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81250"/>
            <a:ext cx="3638550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Product and content development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Gameplay assets and build support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Localization and analytics integration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D5446724-77E8-413E-B2F7-33443BDFF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62500"/>
            <a:ext cx="1114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1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rPr>
              <a:t>Use of initial funding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BA3D94D0-643D-45CC-971F-3F289FF2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53050"/>
            <a:ext cx="11125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Validate analytics and payments → Create acquisition assets → Run capped-budget tests → Scale based on returns</a:t>
            </a:r>
          </a:p>
        </p:txBody>
      </p:sp>
    </p:spTree>
    <p:extLst>
      <p:ext uri="{BB962C8B-B14F-4D97-AF65-F5344CB8AC3E}">
        <p14:creationId xmlns:p14="http://schemas.microsoft.com/office/powerpoint/2010/main" val="18027656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92737F72-FFCB-4718-9196-3BDFF90C4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Any one of these partnerships is a starting point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482A3C30-21ED-4D10-8141-054AF2EAE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12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EDA45088-8481-459C-BB09-DF6B46C4E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0150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We welcome support in any one of these areas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005F23C-EDC3-452E-8A2E-089DB9FA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90725"/>
            <a:ext cx="70580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Full publishing support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E5FAA435-FA39-4B9E-956E-14A690432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86025"/>
            <a:ext cx="7058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Positioning, live operations, acquisition and monetization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7A5BDB2-54F5-4336-BBBB-7EAE1FD9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67050"/>
            <a:ext cx="70580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Initial market testing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EB5D03A1-FBF5-4583-A7C6-87C623C3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62350"/>
            <a:ext cx="7058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Test retention, spending and acquisition performance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9E22149E-C707-4F14-A2DA-4577AB56C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43375"/>
            <a:ext cx="70580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Local publishing in selected markets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879A0940-9C3B-4AEA-ACE6-77EA331A0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38675"/>
            <a:ext cx="7058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Localize and launch through regional channels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14D387C9-2CF2-46C4-BDEA-6F492AEA4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219700"/>
            <a:ext cx="70580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FF7777"/>
                </a:solidFill>
                <a:latin typeface="Arial Unicode MS"/>
                <a:ea typeface="Arial Unicode MS"/>
                <a:cs typeface="Arial Unicode MS"/>
              </a:rPr>
              <a:t>Strategic collaboration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996F94A2-91BF-41FD-9789-A760AA23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0"/>
            <a:ext cx="7058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Explore product direction, resources and partnership models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818EF6FE-2951-4ECE-BC49-9746C1835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066925"/>
            <a:ext cx="34671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2F0E8"/>
                </a:solidFill>
                <a:latin typeface="Arial Unicode MS"/>
                <a:ea typeface="Arial Unicode MS"/>
                <a:cs typeface="Arial Unicode MS"/>
              </a:rPr>
              <a:t>Gillian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E22EE3F1-17FF-45CA-9FC0-7446BAEF9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86075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a5e985b2ff474e42"/>
              </a:rPr>
              <a:t>contact@jackpot-rivals.com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9FB08EEE-760F-44DC-B7A2-EAD8E7C0A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90900"/>
            <a:ext cx="34671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BCC4C9"/>
                </a:solidFill>
                <a:latin typeface="Arial Unicode MS"/>
                <a:ea typeface="Arial Unicode MS"/>
                <a:cs typeface="Arial Unicode MS"/>
              </a:rPr>
              <a:t>Email only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73FD2ED2-500D-463A-B19D-F764F9A5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00525"/>
            <a:ext cx="35147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32cd3300420c448d"/>
              </a:rPr>
              <a:t>Play on Google Play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0755C154-C5A4-49C1-8B12-FE182A710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857750"/>
            <a:ext cx="352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89109c4f6ea04675"/>
              </a:rPr>
              <a:t>Partnership details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C6A0DD4A-54AB-49CB-8DD4-42C1270E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514975"/>
            <a:ext cx="35147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D9B975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0dfcb2e0382843d1"/>
              </a:rPr>
              <a:t>jackpot-rivals.com</a:t>
            </a:r>
          </a:p>
        </p:txBody>
      </p:sp>
    </p:spTree>
    <p:extLst>
      <p:ext uri="{BB962C8B-B14F-4D97-AF65-F5344CB8AC3E}">
        <p14:creationId xmlns:p14="http://schemas.microsoft.com/office/powerpoint/2010/main" val="4489642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2026-09-10T11:39:42.5290000Z</dcterms:created>
  <dcterms:modified xsi:type="dcterms:W3CDTF">2026-09-10T11:39:42.5290000Z</dcterms:modified>
</coreProperties>
</file>