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87b19f8c36649ad" /><Relationship Type="http://schemas.openxmlformats.org/officeDocument/2006/relationships/extended-properties" Target="/docProps/app.xml" Id="R3efb608aa77d407f" /><Relationship Type="http://schemas.openxmlformats.org/officeDocument/2006/relationships/officeDocument" Target="/ppt/presentation.xml" Id="Re729c2c72755430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4bfdfaf5222425e"/>
  </p:sldMasterIdLst>
  <p:notesMasterIdLst>
    <p:notesMasterId xmlns:r="http://schemas.openxmlformats.org/officeDocument/2006/relationships" r:id="R481a5bd1b683419e"/>
  </p:notesMasterIdLst>
  <p:sldIdLst>
    <p:sldId xmlns:r="http://schemas.openxmlformats.org/officeDocument/2006/relationships" id="256" r:id="Rc035eab7067943cb"/>
    <p:sldId xmlns:r="http://schemas.openxmlformats.org/officeDocument/2006/relationships" id="257" r:id="R83ba5b5acb2a4fcc"/>
    <p:sldId xmlns:r="http://schemas.openxmlformats.org/officeDocument/2006/relationships" id="258" r:id="R8319b9ea2ece48f1"/>
    <p:sldId xmlns:r="http://schemas.openxmlformats.org/officeDocument/2006/relationships" id="259" r:id="R74f7151ba4fe486c"/>
    <p:sldId xmlns:r="http://schemas.openxmlformats.org/officeDocument/2006/relationships" id="260" r:id="R5d22a394f7f046f6"/>
    <p:sldId xmlns:r="http://schemas.openxmlformats.org/officeDocument/2006/relationships" id="261" r:id="R03665930db70418f"/>
    <p:sldId xmlns:r="http://schemas.openxmlformats.org/officeDocument/2006/relationships" id="262" r:id="Rf9d8992a87894a22"/>
    <p:sldId xmlns:r="http://schemas.openxmlformats.org/officeDocument/2006/relationships" id="263" r:id="R631f6f3521d6408e"/>
    <p:sldId xmlns:r="http://schemas.openxmlformats.org/officeDocument/2006/relationships" id="264" r:id="R3c1f10b75f4e46ae"/>
    <p:sldId xmlns:r="http://schemas.openxmlformats.org/officeDocument/2006/relationships" id="265" r:id="R0f2b3e64bdf64b4c"/>
    <p:sldId xmlns:r="http://schemas.openxmlformats.org/officeDocument/2006/relationships" id="266" r:id="R486b0766ec654aeb"/>
    <p:sldId xmlns:r="http://schemas.openxmlformats.org/officeDocument/2006/relationships" id="267" r:id="R8e481ae3b04b4a1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c137df8b8a44149" /><Relationship Type="http://schemas.openxmlformats.org/officeDocument/2006/relationships/slideMaster" Target="/ppt/slideMasters/slideMaster1.xml" Id="R94bfdfaf5222425e" /><Relationship Type="http://schemas.openxmlformats.org/officeDocument/2006/relationships/notesMaster" Target="/ppt/notesMasters/notesMaster1.xml" Id="R481a5bd1b683419e" /><Relationship Type="http://schemas.openxmlformats.org/officeDocument/2006/relationships/presProps" Target="/ppt/presProps.xml" Id="Rb6569e8570644131" /><Relationship Type="http://schemas.openxmlformats.org/officeDocument/2006/relationships/tableStyles" Target="/ppt/tableStyles.xml" Id="R34fa651c19a94a2b" /><Relationship Type="http://schemas.openxmlformats.org/officeDocument/2006/relationships/slide" Target="/ppt/slides/slide1.xml" Id="Rc035eab7067943cb" /><Relationship Type="http://schemas.openxmlformats.org/officeDocument/2006/relationships/slide" Target="/ppt/slides/slide2.xml" Id="R83ba5b5acb2a4fcc" /><Relationship Type="http://schemas.openxmlformats.org/officeDocument/2006/relationships/slide" Target="/ppt/slides/slide3.xml" Id="R8319b9ea2ece48f1" /><Relationship Type="http://schemas.openxmlformats.org/officeDocument/2006/relationships/slide" Target="/ppt/slides/slide4.xml" Id="R74f7151ba4fe486c" /><Relationship Type="http://schemas.openxmlformats.org/officeDocument/2006/relationships/slide" Target="/ppt/slides/slide5.xml" Id="R5d22a394f7f046f6" /><Relationship Type="http://schemas.openxmlformats.org/officeDocument/2006/relationships/slide" Target="/ppt/slides/slide6.xml" Id="R03665930db70418f" /><Relationship Type="http://schemas.openxmlformats.org/officeDocument/2006/relationships/slide" Target="/ppt/slides/slide7.xml" Id="Rf9d8992a87894a22" /><Relationship Type="http://schemas.openxmlformats.org/officeDocument/2006/relationships/slide" Target="/ppt/slides/slide8.xml" Id="R631f6f3521d6408e" /><Relationship Type="http://schemas.openxmlformats.org/officeDocument/2006/relationships/slide" Target="/ppt/slides/slide9.xml" Id="R3c1f10b75f4e46ae" /><Relationship Type="http://schemas.openxmlformats.org/officeDocument/2006/relationships/slide" Target="/ppt/slides/slide10.xml" Id="R0f2b3e64bdf64b4c" /><Relationship Type="http://schemas.openxmlformats.org/officeDocument/2006/relationships/slide" Target="/ppt/slides/slide11.xml" Id="R486b0766ec654aeb" /><Relationship Type="http://schemas.openxmlformats.org/officeDocument/2006/relationships/slide" Target="/ppt/slides/slide12.xml" Id="R8e481ae3b04b4a1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9ba72b9325d41d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7c588b38ecd4eff" /><Relationship Type="http://schemas.openxmlformats.org/officeDocument/2006/relationships/notesMaster" Target="/ppt/notesMasters/notesMaster1.xml" Id="Rbb903305ef28488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f22ad67df9048e9" /><Relationship Type="http://schemas.openxmlformats.org/officeDocument/2006/relationships/notesMaster" Target="/ppt/notesMasters/notesMaster1.xml" Id="R29c3d2fb0a53412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6c6217caffb4ca2" /><Relationship Type="http://schemas.openxmlformats.org/officeDocument/2006/relationships/notesMaster" Target="/ppt/notesMasters/notesMaster1.xml" Id="Rf9ff25e6ee9a401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64819b8878b4aab" /><Relationship Type="http://schemas.openxmlformats.org/officeDocument/2006/relationships/notesMaster" Target="/ppt/notesMasters/notesMaster1.xml" Id="Rc14fda7a6f5a4f3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1de39f645744908" /><Relationship Type="http://schemas.openxmlformats.org/officeDocument/2006/relationships/notesMaster" Target="/ppt/notesMasters/notesMaster1.xml" Id="Rbf7546b52a434c9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e7088fb62f3442c" /><Relationship Type="http://schemas.openxmlformats.org/officeDocument/2006/relationships/notesMaster" Target="/ppt/notesMasters/notesMaster1.xml" Id="R23e8ce1aa8fa478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9514209079a4620" /><Relationship Type="http://schemas.openxmlformats.org/officeDocument/2006/relationships/notesMaster" Target="/ppt/notesMasters/notesMaster1.xml" Id="Ra17275eced1c4e5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788918d1caf42e4" /><Relationship Type="http://schemas.openxmlformats.org/officeDocument/2006/relationships/notesMaster" Target="/ppt/notesMasters/notesMaster1.xml" Id="Rcc05b32e8ce848f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67cd1afcfb2411d" /><Relationship Type="http://schemas.openxmlformats.org/officeDocument/2006/relationships/notesMaster" Target="/ppt/notesMasters/notesMaster1.xml" Id="Rd464923286fe4c7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9d1e17a174c47e5" /><Relationship Type="http://schemas.openxmlformats.org/officeDocument/2006/relationships/notesMaster" Target="/ppt/notesMasters/notesMaster1.xml" Id="R128f087bdc3a491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b9b1fe8ad404e0f" /><Relationship Type="http://schemas.openxmlformats.org/officeDocument/2006/relationships/notesMaster" Target="/ppt/notesMasters/notesMaster1.xml" Id="R351371cd77ca470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7ef2e19055340d1" /><Relationship Type="http://schemas.openxmlformats.org/officeDocument/2006/relationships/notesMaster" Target="/ppt/notesMasters/notesMaster1.xml" Id="Rd87763086495401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01</a:t>
            </a:r>
          </a:p>
          <a:p xmlns:a="http://schemas.openxmlformats.org/drawingml/2006/main">
            <a:r>
              <a:t>四人凭线索判断价值，</a:t>
            </a:r>
          </a:p>
          <a:p xmlns:a="http://schemas.openxmlformats.org/drawingml/2006/main">
            <a:r>
              <a:t>竞拍一批未知珍宝</a:t>
            </a:r>
          </a:p>
          <a:p xmlns:a="http://schemas.openxmlformats.org/drawingml/2006/main">
            <a:r>
              <a:t>读线索、估价值、密封出价，</a:t>
            </a:r>
          </a:p>
          <a:p xmlns:a="http://schemas.openxmlformats.org/drawingml/2006/main">
            <a:r>
              <a:t>揭宝后选择收藏或出售。</a:t>
            </a:r>
          </a:p>
          <a:p xmlns:a="http://schemas.openxmlformats.org/drawingml/2006/main">
            <a:r>
              <a:t>投资与发行合作简报</a:t>
            </a:r>
          </a:p>
          <a:p xmlns:a="http://schemas.openxmlformats.org/drawingml/2006/main">
            <a:r>
              <a:t>竖屏中度休闲  /  IAA + IAP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竞拍原型已在 Steam 取得商业成功</a:t>
            </a:r>
          </a:p>
          <a:p xmlns:a="http://schemas.openxmlformats.org/drawingml/2006/main">
            <a:r>
              <a:t>02</a:t>
            </a:r>
          </a:p>
          <a:p xmlns:a="http://schemas.openxmlformats.org/drawingml/2006/main">
            <a:r>
              <a:t>《竞拍之王》BidKing：历史高峰与后续商业表现</a:t>
            </a:r>
          </a:p>
          <a:p xmlns:a="http://schemas.openxmlformats.org/drawingml/2006/main">
            <a:r>
              <a:t>指标与统计期</a:t>
            </a:r>
          </a:p>
          <a:p xmlns:a="http://schemas.openxmlformats.org/drawingml/2006/main">
            <a:r>
              <a:t>公开数据</a:t>
            </a:r>
          </a:p>
          <a:p xmlns:a="http://schemas.openxmlformats.org/drawingml/2006/main">
            <a:r>
              <a:t>历史最高同时在线</a:t>
            </a:r>
          </a:p>
          <a:p xmlns:a="http://schemas.openxmlformats.org/drawingml/2006/main">
            <a:r>
              <a:t>57,450 人</a:t>
            </a:r>
          </a:p>
          <a:p xmlns:a="http://schemas.openxmlformats.org/drawingml/2006/main">
            <a:r>
              <a:t>2026年8月最高同时在线</a:t>
            </a:r>
          </a:p>
          <a:p xmlns:a="http://schemas.openxmlformats.org/drawingml/2006/main">
            <a:r>
              <a:t>13,946 人</a:t>
            </a:r>
          </a:p>
          <a:p xmlns:a="http://schemas.openxmlformats.org/drawingml/2006/main">
            <a:r>
              <a:t>首月销量（第三方估算）</a:t>
            </a:r>
          </a:p>
          <a:p xmlns:a="http://schemas.openxmlformats.org/drawingml/2006/main">
            <a:r>
              <a:t>超过110万份</a:t>
            </a:r>
          </a:p>
          <a:p xmlns:a="http://schemas.openxmlformats.org/drawingml/2006/main">
            <a:r>
              <a:t>8月活动披露流水：人民币7000万元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同类竞拍小游戏在中国</a:t>
            </a:r>
          </a:p>
          <a:p xmlns:a="http://schemas.openxmlformats.org/drawingml/2006/main">
            <a:r>
              <a:t>已进入畅销榜前列</a:t>
            </a:r>
          </a:p>
          <a:p xmlns:a="http://schemas.openxmlformats.org/drawingml/2006/main">
            <a:r>
              <a:t>03</a:t>
            </a:r>
          </a:p>
          <a:p xmlns:a="http://schemas.openxmlformats.org/drawingml/2006/main">
            <a:r>
              <a:t>第21名</a:t>
            </a:r>
          </a:p>
          <a:p xmlns:a="http://schemas.openxmlformats.org/drawingml/2006/main">
            <a:r>
              <a:t>俱乐大玩家</a:t>
            </a:r>
          </a:p>
          <a:p xmlns:a="http://schemas.openxmlformats.org/drawingml/2006/main">
            <a:r>
              <a:t>微信小游戏畅销榜历史最高</a:t>
            </a:r>
          </a:p>
          <a:p xmlns:a="http://schemas.openxmlformats.org/drawingml/2006/main">
            <a:r>
              <a:t>单款产品指标</a:t>
            </a:r>
          </a:p>
          <a:p xmlns:a="http://schemas.openxmlformats.org/drawingml/2006/main">
            <a:r>
              <a:t>俱乐大玩家的公开表现</a:t>
            </a:r>
          </a:p>
          <a:p xmlns:a="http://schemas.openxmlformats.org/drawingml/2006/main">
            <a:r>
              <a:t>抖音小游戏热门榜</a:t>
            </a:r>
          </a:p>
          <a:p xmlns:a="http://schemas.openxmlformats.org/drawingml/2006/main">
            <a:r>
              <a:t>最高第12名（截至9月3日）</a:t>
            </a:r>
          </a:p>
          <a:p xmlns:a="http://schemas.openxmlformats.org/drawingml/2006/main">
            <a:r>
              <a:t>微信小游戏畅销榜</a:t>
            </a:r>
          </a:p>
          <a:p xmlns:a="http://schemas.openxmlformats.org/drawingml/2006/main">
            <a:r>
              <a:t>2026年8月5日入榜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赢下超级稀有物品，</a:t>
            </a:r>
          </a:p>
          <a:p xmlns:a="http://schemas.openxmlformats.org/drawingml/2006/main">
            <a:r>
              <a:t>赚取丰厚的游戏内收益</a:t>
            </a:r>
          </a:p>
          <a:p xmlns:a="http://schemas.openxmlformats.org/drawingml/2006/main">
            <a:r>
              <a:t>04</a:t>
            </a:r>
          </a:p>
          <a:p xmlns:a="http://schemas.openxmlformats.org/drawingml/2006/main">
            <a:r>
              <a:t>本局出价</a:t>
            </a:r>
          </a:p>
          <a:p xmlns:a="http://schemas.openxmlformats.org/drawingml/2006/main">
            <a:r>
              <a:t>80万</a:t>
            </a:r>
          </a:p>
          <a:p xmlns:a="http://schemas.openxmlformats.org/drawingml/2006/main">
            <a:r>
              <a:t>结算净收益</a:t>
            </a:r>
          </a:p>
          <a:p xmlns:a="http://schemas.openxmlformats.org/drawingml/2006/main">
            <a:r>
              <a:t>2,720.7万</a:t>
            </a:r>
          </a:p>
          <a:p xmlns:a="http://schemas.openxmlformats.org/drawingml/2006/main">
            <a:r>
              <a:t>游戏银币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05</a:t>
            </a:r>
          </a:p>
          <a:p xmlns:a="http://schemas.openxmlformats.org/drawingml/2006/main">
            <a:r>
              <a:t>房产经营形成我们的</a:t>
            </a:r>
          </a:p>
          <a:p xmlns:a="http://schemas.openxmlformats.org/drawingml/2006/main">
            <a:r>
              <a:t>差异化长线体验</a:t>
            </a:r>
          </a:p>
          <a:p xmlns:a="http://schemas.openxmlformats.org/drawingml/2006/main">
            <a:r>
              <a:t>起步房产</a:t>
            </a:r>
          </a:p>
          <a:p xmlns:a="http://schemas.openxmlformats.org/drawingml/2006/main">
            <a:r>
              <a:t>庄园</a:t>
            </a:r>
          </a:p>
          <a:p xmlns:a="http://schemas.openxmlformats.org/drawingml/2006/main">
            <a:r>
              <a:t>高阶宫殿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我们提供丰富的角色与外观装饰</a:t>
            </a:r>
          </a:p>
          <a:p xmlns:a="http://schemas.openxmlformats.org/drawingml/2006/main">
            <a:r>
              <a:t>06</a:t>
            </a:r>
          </a:p>
          <a:p xmlns:a="http://schemas.openxmlformats.org/drawingml/2006/main">
            <a:r>
              <a:t>多位角色，同一角色也有不同皮肤</a:t>
            </a:r>
          </a:p>
          <a:p xmlns:a="http://schemas.openxmlformats.org/drawingml/2006/main">
            <a:r>
              <a:t>露比 · 默认</a:t>
            </a:r>
          </a:p>
          <a:p xmlns:a="http://schemas.openxmlformats.org/drawingml/2006/main">
            <a:r>
              <a:t>露比 · 第二套</a:t>
            </a:r>
          </a:p>
          <a:p xmlns:a="http://schemas.openxmlformats.org/drawingml/2006/main">
            <a:r>
              <a:t>达米安</a:t>
            </a:r>
          </a:p>
          <a:p xmlns:a="http://schemas.openxmlformats.org/drawingml/2006/main">
            <a:r>
              <a:t>娜奥米</a:t>
            </a:r>
          </a:p>
          <a:p xmlns:a="http://schemas.openxmlformats.org/drawingml/2006/main">
            <a:r>
              <a:t>Cosmetics：头像框、称号与表情</a:t>
            </a:r>
          </a:p>
          <a:p xmlns:a="http://schemas.openxmlformats.org/drawingml/2006/main">
            <a:r>
              <a:t>称号</a:t>
            </a:r>
          </a:p>
          <a:p xmlns:a="http://schemas.openxmlformats.org/drawingml/2006/main">
            <a:r>
              <a:t>互动表情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我们已搭建从充值到权益消费的完整路径</a:t>
            </a:r>
          </a:p>
          <a:p xmlns:a="http://schemas.openxmlformats.org/drawingml/2006/main">
            <a:r>
              <a:t>07</a:t>
            </a:r>
          </a:p>
          <a:p xmlns:a="http://schemas.openxmlformats.org/drawingml/2006/main">
            <a:r>
              <a:t>Top Up · 金币充值</a:t>
            </a:r>
          </a:p>
          <a:p xmlns:a="http://schemas.openxmlformats.org/drawingml/2006/main">
            <a:r>
              <a:t>BP · 战斗通行证</a:t>
            </a:r>
          </a:p>
          <a:p xmlns:a="http://schemas.openxmlformats.org/drawingml/2006/main">
            <a:r>
              <a:t>特权月卡</a:t>
            </a:r>
          </a:p>
          <a:p xmlns:a="http://schemas.openxmlformats.org/drawingml/2006/main">
            <a:r>
              <a:t>约 ¥6.64–¥670.87</a:t>
            </a:r>
          </a:p>
          <a:p xmlns:a="http://schemas.openxmlformats.org/drawingml/2006/main">
            <a:r>
              <a:t>图示升级价格：300 游戏金币</a:t>
            </a:r>
          </a:p>
          <a:p xmlns:a="http://schemas.openxmlformats.org/drawingml/2006/main">
            <a:r>
              <a:t>30天 · 约 ¥67.03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激励广告与付费权益共同拓展收入来源</a:t>
            </a:r>
          </a:p>
          <a:p xmlns:a="http://schemas.openxmlformats.org/drawingml/2006/main">
            <a:r>
              <a:t>08</a:t>
            </a:r>
          </a:p>
          <a:p xmlns:a="http://schemas.openxmlformats.org/drawingml/2006/main">
            <a:r>
              <a:t>激励广告</a:t>
            </a:r>
          </a:p>
          <a:p xmlns:a="http://schemas.openxmlformats.org/drawingml/2006/main">
            <a:r>
              <a:t>免广告权益</a:t>
            </a:r>
          </a:p>
          <a:p xmlns:a="http://schemas.openxmlformats.org/drawingml/2006/main">
            <a:r>
              <a:t>Special Deals · 特惠</a:t>
            </a:r>
          </a:p>
          <a:p xmlns:a="http://schemas.openxmlformats.org/drawingml/2006/main">
            <a:r>
              <a:t>看广告获得5金币</a:t>
            </a:r>
          </a:p>
          <a:p xmlns:a="http://schemas.openxmlformats.org/drawingml/2006/main">
            <a:r>
              <a:t>玩家自愿观看</a:t>
            </a:r>
          </a:p>
          <a:p xmlns:a="http://schemas.openxmlformats.org/drawingml/2006/main">
            <a:r>
              <a:t>图示每日可领取1次</a:t>
            </a:r>
          </a:p>
          <a:p xmlns:a="http://schemas.openxmlformats.org/drawingml/2006/main">
            <a:r>
              <a:t>约 ¥67.03 · 永久权益</a:t>
            </a:r>
          </a:p>
          <a:p xmlns:a="http://schemas.openxmlformats.org/drawingml/2006/main">
            <a:r>
              <a:t>同一账号跳过激励广告</a:t>
            </a:r>
          </a:p>
          <a:p xmlns:a="http://schemas.openxmlformats.org/drawingml/2006/main">
            <a:r>
              <a:t>直接领取对应广告奖励</a:t>
            </a:r>
          </a:p>
          <a:p xmlns:a="http://schemas.openxmlformats.org/drawingml/2006/main">
            <a:r>
              <a:t>图示礼包使用游戏金币购买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我们认为，已验证的玩法原型也能带来海外机会</a:t>
            </a:r>
          </a:p>
          <a:p xmlns:a="http://schemas.openxmlformats.org/drawingml/2006/main">
            <a:r>
              <a:t>09</a:t>
            </a:r>
          </a:p>
          <a:p xmlns:a="http://schemas.openxmlformats.org/drawingml/2006/main">
            <a:r>
              <a:t>原型与同类产品已有规模表现</a:t>
            </a:r>
          </a:p>
          <a:p xmlns:a="http://schemas.openxmlformats.org/drawingml/2006/main">
            <a:r>
              <a:t>57,450</a:t>
            </a:r>
          </a:p>
          <a:p xmlns:a="http://schemas.openxmlformats.org/drawingml/2006/main">
            <a:r>
              <a:t>BidKing 历史最高同时在线</a:t>
            </a:r>
          </a:p>
          <a:p xmlns:a="http://schemas.openxmlformats.org/drawingml/2006/main">
            <a:r>
              <a:t>Steam全球，2026-04-25</a:t>
            </a:r>
          </a:p>
          <a:p xmlns:a="http://schemas.openxmlformats.org/drawingml/2006/main">
            <a:r>
              <a:t>第21名</a:t>
            </a:r>
          </a:p>
          <a:p xmlns:a="http://schemas.openxmlformats.org/drawingml/2006/main">
            <a:r>
              <a:t>俱乐大玩家</a:t>
            </a:r>
          </a:p>
          <a:p xmlns:a="http://schemas.openxmlformats.org/drawingml/2006/main">
            <a:r>
              <a:t>微信小游戏畅销榜历史最高</a:t>
            </a:r>
          </a:p>
          <a:p xmlns:a="http://schemas.openxmlformats.org/drawingml/2006/main">
            <a:r>
              <a:t>原型的评测关注仍集中于中文</a:t>
            </a:r>
          </a:p>
          <a:p xmlns:a="http://schemas.openxmlformats.org/drawingml/2006/main">
            <a:r>
              <a:t>98.0%</a:t>
            </a:r>
          </a:p>
          <a:p xmlns:a="http://schemas.openxmlformats.org/drawingml/2006/main">
            <a:r>
              <a:t>BidKing 简体中文评测占比</a:t>
            </a:r>
          </a:p>
          <a:p xmlns:a="http://schemas.openxmlformats.org/drawingml/2006/main">
            <a:r>
              <a:t>22,877 / 23,340 篇，2026-09-10</a:t>
            </a:r>
          </a:p>
          <a:p xmlns:a="http://schemas.openxmlformats.org/drawingml/2006/main">
            <a:r>
              <a:t>已支持14种界面语言</a:t>
            </a:r>
          </a:p>
          <a:p xmlns:a="http://schemas.openxmlformats.org/drawingml/2006/main">
            <a:r>
              <a:t>我们的判断：策略博弈、捡漏与收藏具备跨文化吸引力</a:t>
            </a:r>
          </a:p>
          <a:p xmlns:a="http://schemas.openxmlformats.org/drawingml/2006/main">
            <a:r>
              <a:t>以目标市场测试验证海外盈利空间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我们从立项起就围绕海外玩家设计产品</a:t>
            </a:r>
          </a:p>
          <a:p xmlns:a="http://schemas.openxmlformats.org/drawingml/2006/main">
            <a:r>
              <a:t>10</a:t>
            </a:r>
          </a:p>
          <a:p xmlns:a="http://schemas.openxmlformats.org/drawingml/2006/main">
            <a:r>
              <a:t>欧美收藏文化中的珍宝</a:t>
            </a:r>
          </a:p>
          <a:p xmlns:a="http://schemas.openxmlformats.org/drawingml/2006/main">
            <a:r>
              <a:t>有鲜明个性的角色</a:t>
            </a:r>
          </a:p>
          <a:p xmlns:a="http://schemas.openxmlformats.org/drawingml/2006/main">
            <a:r>
              <a:t>欧式庄园与宫殿</a:t>
            </a:r>
          </a:p>
          <a:p xmlns:a="http://schemas.openxmlformats.org/drawingml/2006/main">
            <a:r>
              <a:t>骑士盔甲</a:t>
            </a:r>
          </a:p>
          <a:p xmlns:a="http://schemas.openxmlformats.org/drawingml/2006/main">
            <a:r>
              <a:t>古典小提琴</a:t>
            </a:r>
          </a:p>
          <a:p xmlns:a="http://schemas.openxmlformats.org/drawingml/2006/main">
            <a:r>
              <a:t>美式复古霓虹招牌</a:t>
            </a:r>
          </a:p>
          <a:p xmlns:a="http://schemas.openxmlformats.org/drawingml/2006/main">
            <a:r>
              <a:t>露比</a:t>
            </a:r>
          </a:p>
          <a:p xmlns:a="http://schemas.openxmlformats.org/drawingml/2006/main">
            <a:r>
              <a:t>达米安</a:t>
            </a:r>
          </a:p>
          <a:p xmlns:a="http://schemas.openxmlformats.org/drawingml/2006/main">
            <a:r>
              <a:t>阿德里安</a:t>
            </a:r>
          </a:p>
          <a:p xmlns:a="http://schemas.openxmlformats.org/drawingml/2006/main">
            <a:r>
              <a:t>娜奥米</a:t>
            </a:r>
          </a:p>
          <a:p xmlns:a="http://schemas.openxmlformats.org/drawingml/2006/main">
            <a:r>
              <a:t>白石庄园</a:t>
            </a:r>
          </a:p>
          <a:p xmlns:a="http://schemas.openxmlformats.org/drawingml/2006/main">
            <a:r>
              <a:t>高阶宫殿</a:t>
            </a:r>
          </a:p>
          <a:p xmlns:a="http://schemas.openxmlformats.org/drawingml/2006/main">
            <a:r>
              <a:t>已配置10种语言，其中9种为非中文，支持海外目标市场测试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现有产品已具备开展小规模商业验证的基础</a:t>
            </a:r>
          </a:p>
          <a:p xmlns:a="http://schemas.openxmlformats.org/drawingml/2006/main">
            <a:r>
              <a:t>11</a:t>
            </a:r>
          </a:p>
          <a:p xmlns:a="http://schemas.openxmlformats.org/drawingml/2006/main">
            <a:r>
              <a:t>发行基础</a:t>
            </a:r>
          </a:p>
          <a:p xmlns:a="http://schemas.openxmlformats.org/drawingml/2006/main">
            <a:r>
              <a:t>当前阶段</a:t>
            </a:r>
          </a:p>
          <a:p xmlns:a="http://schemas.openxmlformats.org/drawingml/2006/main">
            <a:r>
              <a:t>Google Play</a:t>
            </a:r>
          </a:p>
          <a:p xmlns:a="http://schemas.openxmlformats.org/drawingml/2006/main">
            <a:r>
              <a:t>已上线，可直接试玩</a:t>
            </a:r>
          </a:p>
          <a:p xmlns:a="http://schemas.openxmlformats.org/drawingml/2006/main">
            <a:r>
              <a:t>App Store</a:t>
            </a:r>
          </a:p>
          <a:p xmlns:a="http://schemas.openxmlformats.org/drawingml/2006/main">
            <a:r>
              <a:t>后续计划</a:t>
            </a:r>
          </a:p>
          <a:p xmlns:a="http://schemas.openxmlformats.org/drawingml/2006/main">
            <a:r>
              <a:t>TapTap International</a:t>
            </a:r>
          </a:p>
          <a:p xmlns:a="http://schemas.openxmlformats.org/drawingml/2006/main">
            <a:r>
              <a:t>渠道接入已实现，发行准备中</a:t>
            </a:r>
          </a:p>
          <a:p xmlns:a="http://schemas.openxmlformats.org/drawingml/2006/main">
            <a:r>
              <a:t>语言配置</a:t>
            </a:r>
          </a:p>
          <a:p xmlns:a="http://schemas.openxmlformats.org/drawingml/2006/main">
            <a:r>
              <a:t>10种可选语言及本地化目录已实现</a:t>
            </a:r>
          </a:p>
          <a:p xmlns:a="http://schemas.openxmlformats.org/drawingml/2006/main">
            <a:r>
              <a:t>团队持续提供</a:t>
            </a:r>
          </a:p>
          <a:p xmlns:a="http://schemas.openxmlformats.org/drawingml/2006/main">
            <a:r>
              <a:t>产品开发与内容迭代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真实素材与版本配合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本地化与数据接入支持</a:t>
            </a:r>
          </a:p>
          <a:p xmlns:a="http://schemas.openxmlformats.org/drawingml/2006/main">
            <a:r>
              <a:t>首轮投入用途</a:t>
            </a:r>
          </a:p>
          <a:p xmlns:a="http://schemas.openxmlformats.org/drawingml/2006/main">
            <a:r>
              <a:t>完成测量与支付验收 → 制作获客素材 → 开展限定预算测试 → 按回收决定扩量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以下任一合作方式，都可以成为合作起点</a:t>
            </a:r>
          </a:p>
          <a:p xmlns:a="http://schemas.openxmlformats.org/drawingml/2006/main">
            <a:r>
              <a:t>12</a:t>
            </a:r>
          </a:p>
          <a:p xmlns:a="http://schemas.openxmlformats.org/drawingml/2006/main">
            <a:r>
              <a:t>我们明确寻求其中任意一种支持</a:t>
            </a:r>
          </a:p>
          <a:p xmlns:a="http://schemas.openxmlformats.org/drawingml/2006/main">
            <a:r>
              <a:t>全面发行支持</a:t>
            </a:r>
          </a:p>
          <a:p xmlns:a="http://schemas.openxmlformats.org/drawingml/2006/main">
            <a:r>
              <a:t>市场定位、发行运营、获客与商业化支持</a:t>
            </a:r>
          </a:p>
          <a:p xmlns:a="http://schemas.openxmlformats.org/drawingml/2006/main">
            <a:r>
              <a:t>初始数据测试支持</a:t>
            </a:r>
          </a:p>
          <a:p xmlns:a="http://schemas.openxmlformats.org/drawingml/2006/main">
            <a:r>
              <a:t>协助首轮测试，验证留存、付费与获客表现</a:t>
            </a:r>
          </a:p>
          <a:p xmlns:a="http://schemas.openxmlformats.org/drawingml/2006/main">
            <a:r>
              <a:t>特定市场的本地化与渠道发行</a:t>
            </a:r>
          </a:p>
          <a:p xmlns:a="http://schemas.openxmlformats.org/drawingml/2006/main">
            <a:r>
              <a:t>聚焦指定国家或地区，合作本地化与渠道落地</a:t>
            </a:r>
          </a:p>
          <a:p xmlns:a="http://schemas.openxmlformats.org/drawingml/2006/main">
            <a:r>
              <a:t>战略合作与讨论</a:t>
            </a:r>
          </a:p>
          <a:p xmlns:a="http://schemas.openxmlformats.org/drawingml/2006/main">
            <a:r>
              <a:t>讨论产品方向、资源协同与合作模式</a:t>
            </a:r>
          </a:p>
          <a:p xmlns:a="http://schemas.openxmlformats.org/drawingml/2006/main">
            <a:r>
              <a:t>Gillian</a:t>
            </a:r>
          </a:p>
          <a:p xmlns:a="http://schemas.openxmlformats.org/drawingml/2006/main">
            <a:r>
              <a:t>contact@jackpot-rivals.com</a:t>
            </a:r>
          </a:p>
          <a:p xmlns:a="http://schemas.openxmlformats.org/drawingml/2006/main">
            <a:r>
              <a:t>仅邮件联系</a:t>
            </a:r>
          </a:p>
          <a:p xmlns:a="http://schemas.openxmlformats.org/drawingml/2006/main">
            <a:r>
              <a:t>Google Play 试玩</a:t>
            </a:r>
          </a:p>
          <a:p xmlns:a="http://schemas.openxmlformats.org/drawingml/2006/main">
            <a:r>
              <a:t>合作详情与资料</a:t>
            </a:r>
          </a:p>
          <a:p xmlns:a="http://schemas.openxmlformats.org/drawingml/2006/main">
            <a:r>
              <a:t>jackpot-rivals.com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eb715d461d4fc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d35c8b8d731429c" /><Relationship Type="http://schemas.openxmlformats.org/officeDocument/2006/relationships/slideLayout" Target="/ppt/slideLayouts/slideLayout1.xml" Id="R0d670adb7bb647b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d670adb7bb647b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dd21ae3d26470b" /><Relationship Type="http://schemas.openxmlformats.org/officeDocument/2006/relationships/image" Target="/ppt/media/image.jpeg" Id="R36f84e2b824a4caa" /><Relationship Type="http://schemas.openxmlformats.org/officeDocument/2006/relationships/image" Target="/ppt/media/image.png" Id="R16eda636744745e7" /><Relationship Type="http://schemas.openxmlformats.org/officeDocument/2006/relationships/image" Target="/ppt/media/image2.png" Id="R52b7cd48f90848a4" /><Relationship Type="http://schemas.openxmlformats.org/officeDocument/2006/relationships/notesSlide" Target="/ppt/notesSlides/notesSlide1.xml" Id="R6555d3e602654b9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291261fe2041a6" /><Relationship Type="http://schemas.openxmlformats.org/officeDocument/2006/relationships/image" Target="/ppt/media/image3.png" Id="Rc1cd95bbc71b4d37" /><Relationship Type="http://schemas.openxmlformats.org/officeDocument/2006/relationships/notesSlide" Target="/ppt/notesSlides/notesSlide2.xml" Id="Rc1cb3b9feeea46f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54a90af69748fd" /><Relationship Type="http://schemas.openxmlformats.org/officeDocument/2006/relationships/image" Target="/ppt/media/image4.png" Id="R2af2a89f356d42d9" /><Relationship Type="http://schemas.openxmlformats.org/officeDocument/2006/relationships/notesSlide" Target="/ppt/notesSlides/notesSlide3.xml" Id="R70bf8b5d78574a8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1f23633344420e" /><Relationship Type="http://schemas.openxmlformats.org/officeDocument/2006/relationships/image" Target="/ppt/media/image2.jpeg" Id="Rb436843363ab4d73" /><Relationship Type="http://schemas.openxmlformats.org/officeDocument/2006/relationships/image" Target="/ppt/media/image5.png" Id="Rbd22f29724854a90" /><Relationship Type="http://schemas.openxmlformats.org/officeDocument/2006/relationships/notesSlide" Target="/ppt/notesSlides/notesSlide4.xml" Id="Rfc284081a24e4c9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5ea49662664356" /><Relationship Type="http://schemas.openxmlformats.org/officeDocument/2006/relationships/image" Target="/ppt/media/image6.png" Id="Rc33d519bfc884768" /><Relationship Type="http://schemas.openxmlformats.org/officeDocument/2006/relationships/image" Target="/ppt/media/image7.png" Id="R81ed54a9036945ec" /><Relationship Type="http://schemas.openxmlformats.org/officeDocument/2006/relationships/image" Target="/ppt/media/image8.png" Id="Reb18a5e75dfb41cf" /><Relationship Type="http://schemas.openxmlformats.org/officeDocument/2006/relationships/image" Target="/ppt/media/image9.png" Id="R5d113d26c0514fdd" /><Relationship Type="http://schemas.openxmlformats.org/officeDocument/2006/relationships/image" Target="/ppt/media/image10.png" Id="R7c0dd1b3015a4e7e" /><Relationship Type="http://schemas.openxmlformats.org/officeDocument/2006/relationships/notesSlide" Target="/ppt/notesSlides/notesSlide5.xml" Id="Rc8f99867e83347a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494f1d7c4d4ab2" /><Relationship Type="http://schemas.openxmlformats.org/officeDocument/2006/relationships/image" Target="/ppt/media/image11.png" Id="R273e7f7e4bf340fc" /><Relationship Type="http://schemas.openxmlformats.org/officeDocument/2006/relationships/image" Target="/ppt/media/image12.png" Id="R4eb77ed4a8a64986" /><Relationship Type="http://schemas.openxmlformats.org/officeDocument/2006/relationships/image" Target="/ppt/media/image13.png" Id="Rde7169e5790940e6" /><Relationship Type="http://schemas.openxmlformats.org/officeDocument/2006/relationships/image" Target="/ppt/media/image14.png" Id="Rdbb2c7efbd6745b6" /><Relationship Type="http://schemas.openxmlformats.org/officeDocument/2006/relationships/image" Target="/ppt/media/image15.png" Id="Rdf00fb27753b4b95" /><Relationship Type="http://schemas.openxmlformats.org/officeDocument/2006/relationships/image" Target="/ppt/media/image16.png" Id="R3228ee128da14b18" /><Relationship Type="http://schemas.openxmlformats.org/officeDocument/2006/relationships/image" Target="/ppt/media/image17.png" Id="R6639791a9fa047a7" /><Relationship Type="http://schemas.openxmlformats.org/officeDocument/2006/relationships/image" Target="/ppt/media/image18.png" Id="R3eead9b01aee4ed2" /><Relationship Type="http://schemas.openxmlformats.org/officeDocument/2006/relationships/image" Target="/ppt/media/image19.png" Id="R52a46bea5e4a43b1" /><Relationship Type="http://schemas.openxmlformats.org/officeDocument/2006/relationships/image" Target="/ppt/media/image20.png" Id="Rc6cbc1631b854f98" /><Relationship Type="http://schemas.openxmlformats.org/officeDocument/2006/relationships/image" Target="/ppt/media/image21.png" Id="R8bb6f89ad3b8472b" /><Relationship Type="http://schemas.openxmlformats.org/officeDocument/2006/relationships/image" Target="/ppt/media/image22.png" Id="Rc913887f66f6438b" /><Relationship Type="http://schemas.openxmlformats.org/officeDocument/2006/relationships/image" Target="/ppt/media/image23.png" Id="R29caca20d4e140bb" /><Relationship Type="http://schemas.openxmlformats.org/officeDocument/2006/relationships/image" Target="/ppt/media/image24.png" Id="R54fd7f5c53874425" /><Relationship Type="http://schemas.openxmlformats.org/officeDocument/2006/relationships/image" Target="/ppt/media/image25.png" Id="R63218a40b5844ab3" /><Relationship Type="http://schemas.openxmlformats.org/officeDocument/2006/relationships/image" Target="/ppt/media/image26.png" Id="R48a9dad9a43d4fa0" /><Relationship Type="http://schemas.openxmlformats.org/officeDocument/2006/relationships/image" Target="/ppt/media/image27.png" Id="Ra6922316fbcc4857" /><Relationship Type="http://schemas.openxmlformats.org/officeDocument/2006/relationships/image" Target="/ppt/media/image28.png" Id="R46caa03b162f49e0" /><Relationship Type="http://schemas.openxmlformats.org/officeDocument/2006/relationships/image" Target="/ppt/media/image29.png" Id="Rdd1a120a3e1d4df7" /><Relationship Type="http://schemas.openxmlformats.org/officeDocument/2006/relationships/image" Target="/ppt/media/image30.png" Id="R53e836d40d8d45ca" /><Relationship Type="http://schemas.openxmlformats.org/officeDocument/2006/relationships/notesSlide" Target="/ppt/notesSlides/notesSlide6.xml" Id="Raa247821aa6b473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8cbdd7a8594abe" /><Relationship Type="http://schemas.openxmlformats.org/officeDocument/2006/relationships/image" Target="/ppt/media/image31.png" Id="R1c9deef860b04c19" /><Relationship Type="http://schemas.openxmlformats.org/officeDocument/2006/relationships/image" Target="/ppt/media/image32.png" Id="R292eaee2a8424a57" /><Relationship Type="http://schemas.openxmlformats.org/officeDocument/2006/relationships/image" Target="/ppt/media/image33.png" Id="Rb9b31fb42bcc424e" /><Relationship Type="http://schemas.openxmlformats.org/officeDocument/2006/relationships/image" Target="/ppt/media/image34.png" Id="R21644a75eeef4e0d" /><Relationship Type="http://schemas.openxmlformats.org/officeDocument/2006/relationships/image" Target="/ppt/media/image35.png" Id="R553e48b5a8884c5d" /><Relationship Type="http://schemas.openxmlformats.org/officeDocument/2006/relationships/image" Target="/ppt/media/image36.png" Id="R3bb99e5691b14f6b" /><Relationship Type="http://schemas.openxmlformats.org/officeDocument/2006/relationships/image" Target="/ppt/media/image37.png" Id="R085ea47e68fb4c0b" /><Relationship Type="http://schemas.openxmlformats.org/officeDocument/2006/relationships/image" Target="/ppt/media/image38.png" Id="R7d162fcf64eb4f80" /><Relationship Type="http://schemas.openxmlformats.org/officeDocument/2006/relationships/image" Target="/ppt/media/image39.png" Id="R550a747a2d1b4a10" /><Relationship Type="http://schemas.openxmlformats.org/officeDocument/2006/relationships/notesSlide" Target="/ppt/notesSlides/notesSlide7.xml" Id="R367711bef68747c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215f4b9eec4fdd" /><Relationship Type="http://schemas.openxmlformats.org/officeDocument/2006/relationships/image" Target="/ppt/media/image40.png" Id="R28799fd29f5b4b28" /><Relationship Type="http://schemas.openxmlformats.org/officeDocument/2006/relationships/image" Target="/ppt/media/image41.png" Id="R669b0e86a14843f8" /><Relationship Type="http://schemas.openxmlformats.org/officeDocument/2006/relationships/image" Target="/ppt/media/image42.png" Id="Re39b16f0485a4b7e" /><Relationship Type="http://schemas.openxmlformats.org/officeDocument/2006/relationships/notesSlide" Target="/ppt/notesSlides/notesSlide8.xml" Id="R6dfe995b406b4e4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db62880a9e4a8a" /><Relationship Type="http://schemas.openxmlformats.org/officeDocument/2006/relationships/notesSlide" Target="/ppt/notesSlides/notesSlide9.xml" Id="R3c0500a0e1d54b8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7030eeab6d4e0e" /><Relationship Type="http://schemas.openxmlformats.org/officeDocument/2006/relationships/image" Target="/ppt/media/image43.png" Id="R279e0bf35c974163" /><Relationship Type="http://schemas.openxmlformats.org/officeDocument/2006/relationships/image" Target="/ppt/media/image44.png" Id="R050c91fac9714fd0" /><Relationship Type="http://schemas.openxmlformats.org/officeDocument/2006/relationships/image" Target="/ppt/media/image45.png" Id="R155001f22f8d4ce2" /><Relationship Type="http://schemas.openxmlformats.org/officeDocument/2006/relationships/image" Target="/ppt/media/image46.png" Id="R1f253c402acc4633" /><Relationship Type="http://schemas.openxmlformats.org/officeDocument/2006/relationships/image" Target="/ppt/media/image47.png" Id="Ra91aac937a8d457b" /><Relationship Type="http://schemas.openxmlformats.org/officeDocument/2006/relationships/image" Target="/ppt/media/image48.png" Id="Rb22591d4f6cc44be" /><Relationship Type="http://schemas.openxmlformats.org/officeDocument/2006/relationships/image" Target="/ppt/media/image49.png" Id="Rffb0c6e07bcd4a0e" /><Relationship Type="http://schemas.openxmlformats.org/officeDocument/2006/relationships/image" Target="/ppt/media/image50.png" Id="R00a7cb7c78144025" /><Relationship Type="http://schemas.openxmlformats.org/officeDocument/2006/relationships/image" Target="/ppt/media/image51.png" Id="Rdd6b01c5e96e46cb" /><Relationship Type="http://schemas.openxmlformats.org/officeDocument/2006/relationships/notesSlide" Target="/ppt/notesSlides/notesSlide10.xml" Id="R9a8b4af829f8454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6e3708374c4227" /><Relationship Type="http://schemas.openxmlformats.org/officeDocument/2006/relationships/notesSlide" Target="/ppt/notesSlides/notesSlide11.xml" Id="R8cbe180e347c467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761f174fc4402b" /><Relationship Type="http://schemas.openxmlformats.org/officeDocument/2006/relationships/hyperlink" Target="mailto:contact@jackpot-rivals.com" TargetMode="External" Id="R0b07019613bc436b" /><Relationship Type="http://schemas.openxmlformats.org/officeDocument/2006/relationships/hyperlink" Target="https://play.google.com/store/apps/details?id=com.jackpotrivals.game" TargetMode="External" Id="R22acfd3e9c7d45dc" /><Relationship Type="http://schemas.openxmlformats.org/officeDocument/2006/relationships/hyperlink" Target="https://jackpot-rivals.com/zh/publishing" TargetMode="External" Id="Rb080eb282d7c4eb2" /><Relationship Type="http://schemas.openxmlformats.org/officeDocument/2006/relationships/hyperlink" Target="https://jackpot-rivals.com" TargetMode="External" Id="R50c9090f58ef483a" /><Relationship Type="http://schemas.openxmlformats.org/officeDocument/2006/relationships/notesSlide" Target="/ppt/notesSlides/notesSlide12.xml" Id="R5116223f1faa43f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135DF92B-29F9-4FCC-8966-5FB54A398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25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f84e2b824a4caa"/>
          <a:stretch xmlns:a="http://schemas.openxmlformats.org/drawingml/2006/main"/>
        </p:blipFill>
        <p:spPr>
          <a:xfrm xmlns:a="http://schemas.openxmlformats.org/drawingml/2006/main">
            <a:off x="9020175" y="0"/>
            <a:ext cx="3165231" cy="6858000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eda636744745e7"/>
          <a:stretch xmlns:a="http://schemas.openxmlformats.org/drawingml/2006/main"/>
        </p:blipFill>
        <p:spPr>
          <a:xfrm xmlns:a="http://schemas.openxmlformats.org/drawingml/2006/main">
            <a:off x="462841" y="219075"/>
            <a:ext cx="2608092" cy="1162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139D00C1-0A29-4D6B-9AB6-C3ED4AD6A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71625"/>
            <a:ext cx="78486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四人凭线索判断价值，</a:t>
            </a:r>
          </a:p>
          <a:p xmlns:a="http://schemas.openxmlformats.org/drawingml/2006/main">
            <a:pPr>
              <a:defRPr sz="39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竞拍一批未知珍宝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8B33F191-2AA5-4CB3-9597-2FD0D9947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0"/>
            <a:ext cx="77533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读线索、估价值、密封出价，</a:t>
            </a:r>
          </a:p>
          <a:p xmlns:a="http://schemas.openxmlformats.org/drawingml/2006/main">
            <a:pPr>
              <a:defRPr sz="217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揭宝后选择收藏或出售。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b7cd48f90848a4"/>
          <a:stretch xmlns:a="http://schemas.openxmlformats.org/drawingml/2006/main"/>
        </p:blipFill>
        <p:spPr>
          <a:xfrm xmlns:a="http://schemas.openxmlformats.org/drawingml/2006/main">
            <a:off x="457682" y="3905250"/>
            <a:ext cx="7161835" cy="2828925"/>
          </a:xfrm>
          <a:prstGeom xmlns:a="http://schemas.openxmlformats.org/drawingml/2006/main" prst="rect">
            <a:avLst/>
          </a:prstGeom>
        </p:spPr>
      </p:pic>
      <p:sp>
        <p:nvSpPr>
          <p:cNvPr id="7" name="text-3">
            <a:extLst xmlns:a="http://schemas.openxmlformats.org/drawingml/2006/main">
              <a:ext uri="{FF2B5EF4-FFF2-40B4-BE49-F238E27FC236}">
                <a16:creationId xmlns:a16="http://schemas.microsoft.com/office/drawing/2014/main" id="{E05409AB-4338-4C1F-BE4D-D8359982C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466725"/>
            <a:ext cx="413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投资与发行合作简报</a:t>
            </a:r>
          </a:p>
        </p:txBody>
      </p:sp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4B13E729-E20C-4438-A26F-A1B4863E0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914400"/>
            <a:ext cx="4191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竖屏中度休闲  /  IAA + IAP</a:t>
            </a:r>
          </a:p>
        </p:txBody>
      </p:sp>
    </p:spTree>
    <p:extLst>
      <p:ext uri="{BB962C8B-B14F-4D97-AF65-F5344CB8AC3E}">
        <p14:creationId xmlns:p14="http://schemas.microsoft.com/office/powerpoint/2010/main" val="8956175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CE342C63-568A-4D92-B422-768FB82AB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竞拍原型已在 Steam 取得商业成功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516470B6-AA84-4BAC-9E30-9E1F1F417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BAA2AD67-7892-4AF1-8A67-2D1ED92F0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43000"/>
            <a:ext cx="1104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《竞拍之王》BidKing：历史高峰与后续商业表现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457200" y="1762125"/>
          <a:ext xmlns:a="http://schemas.openxmlformats.org/drawingml/2006/main" cx="5953125" cy="27622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333750"/>
                <a:gridCol w="2619375"/>
              </a:tblGrid>
              <a:tr h="690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D9B97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指标与统计期</a:t>
                      </a:r>
                    </a:p>
                  </a:txBody>
                  <a:tcPr marL="133350" marR="133350" marT="76200" marB="76200" anchor="ctr">
                    <a:solidFill>
                      <a:srgbClr val="15273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D9B97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公开数据</a:t>
                      </a:r>
                    </a:p>
                  </a:txBody>
                  <a:tcPr marL="133350" marR="133350" marT="76200" marB="76200" anchor="ctr">
                    <a:solidFill>
                      <a:srgbClr val="152734"/>
                    </a:solidFill>
                  </a:tcPr>
                </a:tc>
              </a:tr>
              <a:tr h="690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2F0E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历史最高同时在线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250" b="1">
                          <a:solidFill>
                            <a:srgbClr val="FF7777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57,450 人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</a:tr>
              <a:tr h="690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2F0E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2026年8月最高同时在线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250" b="1">
                          <a:solidFill>
                            <a:srgbClr val="FF7777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13,946 人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</a:tr>
              <a:tr h="690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2F0E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首月销量（第三方估算）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250" b="1">
                          <a:solidFill>
                            <a:srgbClr val="FF7777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超过110万份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</a:tr>
            </a:tbl>
          </a:graphicData>
        </a:graphic>
      </p:graphicFrame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cd95bbc71b4d37"/>
          <a:stretch xmlns:a="http://schemas.openxmlformats.org/drawingml/2006/main"/>
        </p:blipFill>
        <p:spPr>
          <a:xfrm xmlns:a="http://schemas.openxmlformats.org/drawingml/2006/main">
            <a:off x="6705600" y="1762125"/>
            <a:ext cx="5029200" cy="2828925"/>
          </a:xfrm>
          <a:prstGeom xmlns:a="http://schemas.openxmlformats.org/drawingml/2006/main" prst="rect">
            <a:avLst/>
          </a:prstGeom>
        </p:spPr>
      </p:pic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335167D0-654F-4C50-A752-76765DC29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05400"/>
            <a:ext cx="11125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8月活动披露流水：人民币7000万元</a:t>
            </a:r>
          </a:p>
        </p:txBody>
      </p:sp>
    </p:spTree>
    <p:extLst>
      <p:ext uri="{BB962C8B-B14F-4D97-AF65-F5344CB8AC3E}">
        <p14:creationId xmlns:p14="http://schemas.microsoft.com/office/powerpoint/2010/main" val="21345144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F15BFBA3-E8EF-4155-856A-AE908FAF1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80200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同类竞拍小游戏在中国</a:t>
            </a:r>
          </a:p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已进入畅销榜前列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23F62DE7-7DE4-4100-8508-D0BDF55DF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25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f2a89f356d42d9"/>
          <a:stretch xmlns:a="http://schemas.openxmlformats.org/drawingml/2006/main"/>
        </p:blipFill>
        <p:spPr>
          <a:xfrm xmlns:a="http://schemas.openxmlformats.org/drawingml/2006/main">
            <a:off x="9024333" y="0"/>
            <a:ext cx="3167667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D3734379-D4BB-4F1C-BB64-C4150F4B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304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75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75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第21名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32496A3A-9477-4F9E-BA98-0BC2B8F45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1771650"/>
            <a:ext cx="4905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俱乐大玩家</a:t>
            </a:r>
          </a:p>
          <a:p xmlns:a="http://schemas.openxmlformats.org/drawingml/2006/main">
            <a:pPr>
              <a:defRPr sz="202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微信小游戏畅销榜历史最高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457200" y="3028950"/>
          <a:ext xmlns:a="http://schemas.openxmlformats.org/drawingml/2006/main" cx="8010525" cy="28384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952750"/>
                <a:gridCol w="5057775"/>
              </a:tblGrid>
              <a:tr h="9461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D9B97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单款产品指标</a:t>
                      </a:r>
                    </a:p>
                  </a:txBody>
                  <a:tcPr marL="133350" marR="133350" marT="76200" marB="76200" anchor="ctr">
                    <a:solidFill>
                      <a:srgbClr val="15273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D9B97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俱乐大玩家的公开表现</a:t>
                      </a:r>
                    </a:p>
                  </a:txBody>
                  <a:tcPr marL="133350" marR="133350" marT="76200" marB="76200" anchor="ctr">
                    <a:solidFill>
                      <a:srgbClr val="152734"/>
                    </a:solidFill>
                  </a:tcPr>
                </a:tc>
              </a:tr>
              <a:tr h="9461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F2F0E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抖音小游戏热门榜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7777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最高第12名（截至9月3日）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</a:tr>
              <a:tr h="9461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F2F0E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微信小游戏畅销榜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F2F0E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2026年8月5日入榜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09015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0">
            <a:extLst xmlns:a="http://schemas.openxmlformats.org/drawingml/2006/main">
              <a:ext uri="{FF2B5EF4-FFF2-40B4-BE49-F238E27FC236}">
                <a16:creationId xmlns:a16="http://schemas.microsoft.com/office/drawing/2014/main" id="{4C7D1261-7107-4C9D-834C-6F8C47654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80200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赢下超级稀有物品，</a:t>
            </a:r>
          </a:p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赚取丰厚的游戏内收益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4A696C33-6AE3-4C7E-8C91-A94D6B311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25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36843363ab4d73"/>
          <a:stretch xmlns:a="http://schemas.openxmlformats.org/drawingml/2006/main"/>
        </p:blipFill>
        <p:spPr>
          <a:xfrm xmlns:a="http://schemas.openxmlformats.org/drawingml/2006/main">
            <a:off x="9020175" y="0"/>
            <a:ext cx="3165231" cy="6858000"/>
          </a:xfrm>
          <a:prstGeom xmlns:a="http://schemas.openxmlformats.org/drawingml/2006/main" prst="rect">
            <a:avLst/>
          </a:prstGeom>
        </p:spPr>
      </p:pic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22f29724854a90"/>
          <a:stretch xmlns:a="http://schemas.openxmlformats.org/drawingml/2006/main"/>
        </p:blipFill>
        <p:spPr>
          <a:xfrm xmlns:a="http://schemas.openxmlformats.org/drawingml/2006/main">
            <a:off x="459383" y="1733550"/>
            <a:ext cx="5710633" cy="4924425"/>
          </a:xfrm>
          <a:prstGeom xmlns:a="http://schemas.openxmlformats.org/drawingml/2006/main" prst="rect">
            <a:avLst/>
          </a:prstGeom>
        </p:spPr>
      </p:pic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8776C905-820E-4775-867B-87DC59E07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57425"/>
            <a:ext cx="21812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本局出价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1AF2387F-2290-4A64-A8FA-4B9A9E12A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705100"/>
            <a:ext cx="21812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80万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0BBF492A-B442-4AF3-A278-D53567C04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733800"/>
            <a:ext cx="21812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结算净收益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1A81A108-6764-4D4A-BB38-8279098DC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210050"/>
            <a:ext cx="21812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2,720.7万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A46DDFE9-E2A6-4082-88F5-AD825D177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819650"/>
            <a:ext cx="2181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游戏银币</a:t>
            </a:r>
          </a:p>
        </p:txBody>
      </p:sp>
    </p:spTree>
    <p:extLst>
      <p:ext uri="{BB962C8B-B14F-4D97-AF65-F5344CB8AC3E}">
        <p14:creationId xmlns:p14="http://schemas.microsoft.com/office/powerpoint/2010/main" val="200111168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0">
            <a:extLst xmlns:a="http://schemas.openxmlformats.org/drawingml/2006/main">
              <a:ext uri="{FF2B5EF4-FFF2-40B4-BE49-F238E27FC236}">
                <a16:creationId xmlns:a16="http://schemas.microsoft.com/office/drawing/2014/main" id="{B4C8BB3F-E8F8-471D-AE01-F876BCC87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3d519bfc884768"/>
          <a:stretch xmlns:a="http://schemas.openxmlformats.org/drawingml/2006/main"/>
        </p:blipFill>
        <p:spPr>
          <a:xfrm xmlns:a="http://schemas.openxmlformats.org/drawingml/2006/main">
            <a:off x="0" y="3"/>
            <a:ext cx="5004483" cy="6857995"/>
          </a:xfrm>
          <a:prstGeom xmlns:a="http://schemas.openxmlformats.org/drawingml/2006/main" prst="rect">
            <a:avLst/>
          </a:prstGeom>
        </p:spPr>
      </p:pic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B857B61D-5610-4EA8-9FA0-F484FE699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28600"/>
            <a:ext cx="619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房产经营形成我们的</a:t>
            </a:r>
          </a:p>
          <a:p xmlns:a="http://schemas.openxmlformats.org/drawingml/2006/main">
            <a:pPr>
              <a:defRPr sz="285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差异化长线体验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ed54a9036945ec"/>
          <a:stretch xmlns:a="http://schemas.openxmlformats.org/drawingml/2006/main"/>
        </p:blipFill>
        <p:spPr>
          <a:xfrm xmlns:a="http://schemas.openxmlformats.org/drawingml/2006/main">
            <a:off x="5391150" y="1152701"/>
            <a:ext cx="6334125" cy="3190522"/>
          </a:xfrm>
          <a:prstGeom xmlns:a="http://schemas.openxmlformats.org/drawingml/2006/main" prst="rect">
            <a:avLst/>
          </a:prstGeom>
        </p:spPr>
      </p:pic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18a5e75dfb41cf"/>
          <a:stretch xmlns:a="http://schemas.openxmlformats.org/drawingml/2006/main"/>
        </p:blipFill>
        <p:spPr>
          <a:xfrm xmlns:a="http://schemas.openxmlformats.org/drawingml/2006/main">
            <a:off x="5257649" y="4543425"/>
            <a:ext cx="2086277" cy="1952625"/>
          </a:xfrm>
          <a:prstGeom xmlns:a="http://schemas.openxmlformats.org/drawingml/2006/main" prst="rect">
            <a:avLst/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113d26c0514fdd"/>
          <a:stretch xmlns:a="http://schemas.openxmlformats.org/drawingml/2006/main"/>
        </p:blipFill>
        <p:spPr>
          <a:xfrm xmlns:a="http://schemas.openxmlformats.org/drawingml/2006/main">
            <a:off x="7458075" y="4462254"/>
            <a:ext cx="2114550" cy="1962567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0dd1b3015a4e7e"/>
          <a:stretch xmlns:a="http://schemas.openxmlformats.org/drawingml/2006/main"/>
        </p:blipFill>
        <p:spPr>
          <a:xfrm xmlns:a="http://schemas.openxmlformats.org/drawingml/2006/main">
            <a:off x="9677400" y="4536944"/>
            <a:ext cx="2105025" cy="1746513"/>
          </a:xfrm>
          <a:prstGeom xmlns:a="http://schemas.openxmlformats.org/drawingml/2006/main" prst="rect">
            <a:avLst/>
          </a:prstGeom>
        </p:spPr>
      </p:pic>
      <p:sp>
        <p:nvSpPr>
          <p:cNvPr id="8" name="text-2">
            <a:extLst xmlns:a="http://schemas.openxmlformats.org/drawingml/2006/main">
              <a:ext uri="{FF2B5EF4-FFF2-40B4-BE49-F238E27FC236}">
                <a16:creationId xmlns:a16="http://schemas.microsoft.com/office/drawing/2014/main" id="{8C952F01-5D09-4ED7-8BCD-CCF59193A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6534150"/>
            <a:ext cx="15525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起步房产</a:t>
            </a:r>
          </a:p>
        </p:txBody>
      </p:sp>
      <p:sp>
        <p:nvSpPr>
          <p:cNvPr id="9" name="text-3">
            <a:extLst xmlns:a="http://schemas.openxmlformats.org/drawingml/2006/main">
              <a:ext uri="{FF2B5EF4-FFF2-40B4-BE49-F238E27FC236}">
                <a16:creationId xmlns:a16="http://schemas.microsoft.com/office/drawing/2014/main" id="{DA9F0A0D-194A-4FF9-8793-BD2152B73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6534150"/>
            <a:ext cx="12001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庄园</a:t>
            </a:r>
          </a:p>
        </p:txBody>
      </p:sp>
      <p:sp>
        <p:nvSpPr>
          <p:cNvPr id="10" name="text-4">
            <a:extLst xmlns:a="http://schemas.openxmlformats.org/drawingml/2006/main">
              <a:ext uri="{FF2B5EF4-FFF2-40B4-BE49-F238E27FC236}">
                <a16:creationId xmlns:a16="http://schemas.microsoft.com/office/drawing/2014/main" id="{F67D211E-28BA-46C9-816B-4105E43DC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6534150"/>
            <a:ext cx="13811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高阶宫殿</a:t>
            </a:r>
          </a:p>
        </p:txBody>
      </p:sp>
    </p:spTree>
    <p:extLst>
      <p:ext uri="{BB962C8B-B14F-4D97-AF65-F5344CB8AC3E}">
        <p14:creationId xmlns:p14="http://schemas.microsoft.com/office/powerpoint/2010/main" val="11758696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text-0">
            <a:extLst xmlns:a="http://schemas.openxmlformats.org/drawingml/2006/main">
              <a:ext uri="{FF2B5EF4-FFF2-40B4-BE49-F238E27FC236}">
                <a16:creationId xmlns:a16="http://schemas.microsoft.com/office/drawing/2014/main" id="{91F8C6BF-1083-4D9C-9B53-97580809C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我们提供丰富的角色与外观装饰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66AB1360-13F6-4DB1-AA05-4B4FDD54E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5A98076F-8DE1-423F-97A7-2CEC85EBD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52525"/>
            <a:ext cx="523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多位角色，同一角色也有不同皮肤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3e7f7e4bf340fc"/>
          <a:stretch xmlns:a="http://schemas.openxmlformats.org/drawingml/2006/main"/>
        </p:blipFill>
        <p:spPr>
          <a:xfrm xmlns:a="http://schemas.openxmlformats.org/drawingml/2006/main">
            <a:off x="114300" y="2038350"/>
            <a:ext cx="1415752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9B4C8553-B432-4482-8F1C-91533A658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" y="6362700"/>
            <a:ext cx="1415752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露比 · 默认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b77ed4a8a64986"/>
          <a:stretch xmlns:a="http://schemas.openxmlformats.org/drawingml/2006/main"/>
        </p:blipFill>
        <p:spPr>
          <a:xfrm xmlns:a="http://schemas.openxmlformats.org/drawingml/2006/main">
            <a:off x="1647825" y="2038350"/>
            <a:ext cx="1030071" cy="4191000"/>
          </a:xfrm>
          <a:prstGeom xmlns:a="http://schemas.openxmlformats.org/drawingml/2006/main" prst="rect">
            <a:avLst/>
          </a:prstGeom>
        </p:spPr>
      </p:pic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2FBD4FF7-D96F-4043-AC36-35E83CEDD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7825" y="6362700"/>
            <a:ext cx="10668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露比 · 第二套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7169e5790940e6"/>
          <a:stretch xmlns:a="http://schemas.openxmlformats.org/drawingml/2006/main"/>
        </p:blipFill>
        <p:spPr>
          <a:xfrm xmlns:a="http://schemas.openxmlformats.org/drawingml/2006/main">
            <a:off x="2800350" y="1847850"/>
            <a:ext cx="1456034" cy="4381500"/>
          </a:xfrm>
          <a:prstGeom xmlns:a="http://schemas.openxmlformats.org/drawingml/2006/main" prst="rect">
            <a:avLst/>
          </a:prstGeom>
        </p:spPr>
      </p:pic>
      <p:sp>
        <p:nvSpPr>
          <p:cNvPr id="9" name="text-5">
            <a:extLst xmlns:a="http://schemas.openxmlformats.org/drawingml/2006/main">
              <a:ext uri="{FF2B5EF4-FFF2-40B4-BE49-F238E27FC236}">
                <a16:creationId xmlns:a16="http://schemas.microsoft.com/office/drawing/2014/main" id="{0668F77A-CDA2-433C-AB46-E3A77AEC8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6362700"/>
            <a:ext cx="1456034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达米安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b2c7efbd6745b6"/>
          <a:stretch xmlns:a="http://schemas.openxmlformats.org/drawingml/2006/main"/>
        </p:blipFill>
        <p:spPr>
          <a:xfrm xmlns:a="http://schemas.openxmlformats.org/drawingml/2006/main">
            <a:off x="4381500" y="1943100"/>
            <a:ext cx="1361487" cy="4286250"/>
          </a:xfrm>
          <a:prstGeom xmlns:a="http://schemas.openxmlformats.org/drawingml/2006/main" prst="rect">
            <a:avLst/>
          </a:prstGeom>
        </p:spPr>
      </p:pic>
      <p:sp>
        <p:nvSpPr>
          <p:cNvPr id="11" name="text-6">
            <a:extLst xmlns:a="http://schemas.openxmlformats.org/drawingml/2006/main">
              <a:ext uri="{FF2B5EF4-FFF2-40B4-BE49-F238E27FC236}">
                <a16:creationId xmlns:a16="http://schemas.microsoft.com/office/drawing/2014/main" id="{56A80187-C092-47C4-87DB-8F65C5E77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6362700"/>
            <a:ext cx="1361487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娜奥米</a:t>
            </a:r>
          </a:p>
        </p:txBody>
      </p:sp>
      <p:sp>
        <p:nvSpPr>
          <p:cNvPr id="12" name="text-7">
            <a:extLst xmlns:a="http://schemas.openxmlformats.org/drawingml/2006/main">
              <a:ext uri="{FF2B5EF4-FFF2-40B4-BE49-F238E27FC236}">
                <a16:creationId xmlns:a16="http://schemas.microsoft.com/office/drawing/2014/main" id="{5E6E5009-683B-4A3A-9B6C-74F6A0A54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152525"/>
            <a:ext cx="5734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Cosmetics：头像框、称号与表情</a:t>
            </a:r>
          </a:p>
        </p:txBody>
      </p:sp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00fb27753b4b95"/>
          <a:stretch xmlns:a="http://schemas.openxmlformats.org/drawingml/2006/main"/>
        </p:blipFill>
        <p:spPr>
          <a:xfrm xmlns:a="http://schemas.openxmlformats.org/drawingml/2006/main">
            <a:off x="6353175" y="1926907"/>
            <a:ext cx="933450" cy="933450"/>
          </a:xfrm>
          <a:prstGeom xmlns:a="http://schemas.openxmlformats.org/drawingml/2006/main" prst="rect">
            <a:avLst/>
          </a:prstGeom>
        </p:spPr>
      </p:pic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28ee128da14b18"/>
          <a:stretch xmlns:a="http://schemas.openxmlformats.org/drawingml/2006/main"/>
        </p:blipFill>
        <p:spPr>
          <a:xfrm xmlns:a="http://schemas.openxmlformats.org/drawingml/2006/main">
            <a:off x="6153150" y="1733550"/>
            <a:ext cx="1333500" cy="1333500"/>
          </a:xfrm>
          <a:prstGeom xmlns:a="http://schemas.openxmlformats.org/drawingml/2006/main" prst="rect">
            <a:avLst/>
          </a:prstGeom>
        </p:spPr>
      </p:pic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39791a9fa047a7"/>
          <a:stretch xmlns:a="http://schemas.openxmlformats.org/drawingml/2006/main"/>
        </p:blipFill>
        <p:spPr>
          <a:xfrm xmlns:a="http://schemas.openxmlformats.org/drawingml/2006/main">
            <a:off x="8200073" y="1933575"/>
            <a:ext cx="960120" cy="960120"/>
          </a:xfrm>
          <a:prstGeom xmlns:a="http://schemas.openxmlformats.org/drawingml/2006/main" prst="rect">
            <a:avLst/>
          </a:prstGeom>
        </p:spPr>
      </p:pic>
      <p:pic>
        <p:nvPicPr>
          <p:cNvPr id="4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ead9b01aee4ed2"/>
          <a:stretch xmlns:a="http://schemas.openxmlformats.org/drawingml/2006/main"/>
        </p:blipFill>
        <p:spPr>
          <a:xfrm xmlns:a="http://schemas.openxmlformats.org/drawingml/2006/main">
            <a:off x="8020050" y="1733550"/>
            <a:ext cx="1333500" cy="1333500"/>
          </a:xfrm>
          <a:prstGeom xmlns:a="http://schemas.openxmlformats.org/drawingml/2006/main" prst="rect">
            <a:avLst/>
          </a:prstGeom>
        </p:spPr>
      </p:pic>
      <p:pic>
        <p:nvPicPr>
          <p:cNvPr id="4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a46bea5e4a43b1"/>
          <a:stretch xmlns:a="http://schemas.openxmlformats.org/drawingml/2006/main"/>
        </p:blipFill>
        <p:spPr>
          <a:xfrm xmlns:a="http://schemas.openxmlformats.org/drawingml/2006/main">
            <a:off x="10086975" y="1933575"/>
            <a:ext cx="933450" cy="933450"/>
          </a:xfrm>
          <a:prstGeom xmlns:a="http://schemas.openxmlformats.org/drawingml/2006/main" prst="rect">
            <a:avLst/>
          </a:prstGeom>
        </p:spPr>
      </p:pic>
      <p:pic>
        <p:nvPicPr>
          <p:cNvPr id="4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cbc1631b854f98"/>
          <a:stretch xmlns:a="http://schemas.openxmlformats.org/drawingml/2006/main"/>
        </p:blipFill>
        <p:spPr>
          <a:xfrm xmlns:a="http://schemas.openxmlformats.org/drawingml/2006/main">
            <a:off x="9886950" y="1733550"/>
            <a:ext cx="1333500" cy="1333500"/>
          </a:xfrm>
          <a:prstGeom xmlns:a="http://schemas.openxmlformats.org/drawingml/2006/main" prst="rect">
            <a:avLst/>
          </a:prstGeom>
        </p:spPr>
      </p:pic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b6f89ad3b8472b"/>
          <a:stretch xmlns:a="http://schemas.openxmlformats.org/drawingml/2006/main"/>
        </p:blipFill>
        <p:spPr>
          <a:xfrm xmlns:a="http://schemas.openxmlformats.org/drawingml/2006/main">
            <a:off x="6379845" y="3541395"/>
            <a:ext cx="893445" cy="893445"/>
          </a:xfrm>
          <a:prstGeom xmlns:a="http://schemas.openxmlformats.org/drawingml/2006/main" prst="rect">
            <a:avLst/>
          </a:prstGeom>
        </p:spPr>
      </p:pic>
      <p:pic>
        <p:nvPicPr>
          <p:cNvPr id="5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13887f66f6438b"/>
          <a:stretch xmlns:a="http://schemas.openxmlformats.org/drawingml/2006/main"/>
        </p:blipFill>
        <p:spPr>
          <a:xfrm xmlns:a="http://schemas.openxmlformats.org/drawingml/2006/main">
            <a:off x="6153150" y="3314700"/>
            <a:ext cx="1333500" cy="1333500"/>
          </a:xfrm>
          <a:prstGeom xmlns:a="http://schemas.openxmlformats.org/drawingml/2006/main" prst="rect">
            <a:avLst/>
          </a:prstGeom>
        </p:spPr>
      </p:pic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caca20d4e140bb"/>
          <a:stretch xmlns:a="http://schemas.openxmlformats.org/drawingml/2006/main"/>
        </p:blipFill>
        <p:spPr>
          <a:xfrm xmlns:a="http://schemas.openxmlformats.org/drawingml/2006/main">
            <a:off x="8206740" y="3501390"/>
            <a:ext cx="960120" cy="960120"/>
          </a:xfrm>
          <a:prstGeom xmlns:a="http://schemas.openxmlformats.org/drawingml/2006/main" prst="rect">
            <a:avLst/>
          </a:prstGeom>
        </p:spPr>
      </p:pic>
      <p:pic>
        <p:nvPicPr>
          <p:cNvPr id="5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fd7f5c53874425"/>
          <a:stretch xmlns:a="http://schemas.openxmlformats.org/drawingml/2006/main"/>
        </p:blipFill>
        <p:spPr>
          <a:xfrm xmlns:a="http://schemas.openxmlformats.org/drawingml/2006/main">
            <a:off x="8020050" y="3314700"/>
            <a:ext cx="1333500" cy="1333500"/>
          </a:xfrm>
          <a:prstGeom xmlns:a="http://schemas.openxmlformats.org/drawingml/2006/main" prst="rect">
            <a:avLst/>
          </a:prstGeom>
        </p:spPr>
      </p:pic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218a40b5844ab3"/>
          <a:stretch xmlns:a="http://schemas.openxmlformats.org/drawingml/2006/main"/>
        </p:blipFill>
        <p:spPr>
          <a:xfrm xmlns:a="http://schemas.openxmlformats.org/drawingml/2006/main">
            <a:off x="10093643" y="3541395"/>
            <a:ext cx="920115" cy="920115"/>
          </a:xfrm>
          <a:prstGeom xmlns:a="http://schemas.openxmlformats.org/drawingml/2006/main" prst="rect">
            <a:avLst/>
          </a:prstGeom>
        </p:spPr>
      </p:pic>
      <p:pic>
        <p:nvPicPr>
          <p:cNvPr id="5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a9dad9a43d4fa0"/>
          <a:stretch xmlns:a="http://schemas.openxmlformats.org/drawingml/2006/main"/>
        </p:blipFill>
        <p:spPr>
          <a:xfrm xmlns:a="http://schemas.openxmlformats.org/drawingml/2006/main">
            <a:off x="9886950" y="3314700"/>
            <a:ext cx="1333500" cy="1333500"/>
          </a:xfrm>
          <a:prstGeom xmlns:a="http://schemas.openxmlformats.org/drawingml/2006/main" prst="rect">
            <a:avLst/>
          </a:prstGeom>
        </p:spPr>
      </p:pic>
      <p:sp>
        <p:nvSpPr>
          <p:cNvPr id="25" name="text-8">
            <a:extLst xmlns:a="http://schemas.openxmlformats.org/drawingml/2006/main">
              <a:ext uri="{FF2B5EF4-FFF2-40B4-BE49-F238E27FC236}">
                <a16:creationId xmlns:a16="http://schemas.microsoft.com/office/drawing/2014/main" id="{E240F569-9358-46BC-B57D-118DA3C7D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933950"/>
            <a:ext cx="3143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称号</a:t>
            </a:r>
          </a:p>
        </p:txBody>
      </p:sp>
      <p:sp>
        <p:nvSpPr>
          <p:cNvPr id="26" name="text-9">
            <a:extLst xmlns:a="http://schemas.openxmlformats.org/drawingml/2006/main">
              <a:ext uri="{FF2B5EF4-FFF2-40B4-BE49-F238E27FC236}">
                <a16:creationId xmlns:a16="http://schemas.microsoft.com/office/drawing/2014/main" id="{82420367-B02B-40F3-B985-C42EBD8C4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4933950"/>
            <a:ext cx="1924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互动表情</a:t>
            </a:r>
          </a:p>
        </p:txBody>
      </p:sp>
      <p:pic>
        <p:nvPicPr>
          <p:cNvPr id="5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922316fbcc4857"/>
          <a:stretch xmlns:a="http://schemas.openxmlformats.org/drawingml/2006/main"/>
        </p:blipFill>
        <p:spPr>
          <a:xfrm xmlns:a="http://schemas.openxmlformats.org/drawingml/2006/main">
            <a:off x="6000750" y="5362784"/>
            <a:ext cx="3333750" cy="451067"/>
          </a:xfrm>
          <a:prstGeom xmlns:a="http://schemas.openxmlformats.org/drawingml/2006/main" prst="rect">
            <a:avLst/>
          </a:prstGeom>
        </p:spPr>
      </p:pic>
      <p:pic>
        <p:nvPicPr>
          <p:cNvPr id="5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caa03b162f49e0"/>
          <a:stretch xmlns:a="http://schemas.openxmlformats.org/drawingml/2006/main"/>
        </p:blipFill>
        <p:spPr>
          <a:xfrm xmlns:a="http://schemas.openxmlformats.org/drawingml/2006/main">
            <a:off x="6000766" y="6105525"/>
            <a:ext cx="3333718" cy="456248"/>
          </a:xfrm>
          <a:prstGeom xmlns:a="http://schemas.openxmlformats.org/drawingml/2006/main" prst="rect">
            <a:avLst/>
          </a:prstGeom>
        </p:spPr>
      </p:pic>
      <p:pic>
        <p:nvPicPr>
          <p:cNvPr id="5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1a120a3e1d4df7"/>
          <a:stretch xmlns:a="http://schemas.openxmlformats.org/drawingml/2006/main"/>
        </p:blipFill>
        <p:spPr>
          <a:xfrm xmlns:a="http://schemas.openxmlformats.org/drawingml/2006/main">
            <a:off x="9620250" y="5419725"/>
            <a:ext cx="971550" cy="971550"/>
          </a:xfrm>
          <a:prstGeom xmlns:a="http://schemas.openxmlformats.org/drawingml/2006/main" prst="rect">
            <a:avLst/>
          </a:prstGeom>
        </p:spPr>
      </p:pic>
      <p:pic>
        <p:nvPicPr>
          <p:cNvPr id="6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e836d40d8d45ca"/>
          <a:stretch xmlns:a="http://schemas.openxmlformats.org/drawingml/2006/main"/>
        </p:blipFill>
        <p:spPr>
          <a:xfrm xmlns:a="http://schemas.openxmlformats.org/drawingml/2006/main">
            <a:off x="10763250" y="5419725"/>
            <a:ext cx="971550" cy="971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2399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0">
            <a:extLst xmlns:a="http://schemas.openxmlformats.org/drawingml/2006/main">
              <a:ext uri="{FF2B5EF4-FFF2-40B4-BE49-F238E27FC236}">
                <a16:creationId xmlns:a16="http://schemas.microsoft.com/office/drawing/2014/main" id="{6CCF7022-42CB-4B32-82C2-E2B0D7445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我们已搭建从充值到权益消费的完整路径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D687A547-5A2B-498F-AE5E-7D42FD6E6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3F7258D8-4F9D-4752-9EA5-3769ABC66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71575"/>
            <a:ext cx="3571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Top Up · 金币充值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8230C58A-D370-4CA5-B702-E910DFB8C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1171575"/>
            <a:ext cx="35433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BP · 战斗通行证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6C3ACAB5-A51F-4DC1-8557-5C703E35E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1171575"/>
            <a:ext cx="3390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特权月卡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9deef860b04c19"/>
          <a:stretch xmlns:a="http://schemas.openxmlformats.org/drawingml/2006/main"/>
        </p:blipFill>
        <p:spPr>
          <a:xfrm xmlns:a="http://schemas.openxmlformats.org/drawingml/2006/main">
            <a:off x="457219" y="1724025"/>
            <a:ext cx="1714461" cy="1258253"/>
          </a:xfrm>
          <a:prstGeom xmlns:a="http://schemas.openxmlformats.org/drawingml/2006/main" prst="rect">
            <a:avLst/>
          </a:prstGeom>
        </p:spPr>
      </p:pic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2eaee2a8424a57"/>
          <a:stretch xmlns:a="http://schemas.openxmlformats.org/drawingml/2006/main"/>
        </p:blipFill>
        <p:spPr>
          <a:xfrm xmlns:a="http://schemas.openxmlformats.org/drawingml/2006/main">
            <a:off x="2266969" y="1724025"/>
            <a:ext cx="1714461" cy="1258253"/>
          </a:xfrm>
          <a:prstGeom xmlns:a="http://schemas.openxmlformats.org/drawingml/2006/main" prst="rect">
            <a:avLst/>
          </a:prstGeom>
        </p:spPr>
      </p:pic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b31fb42bcc424e"/>
          <a:stretch xmlns:a="http://schemas.openxmlformats.org/drawingml/2006/main"/>
        </p:blipFill>
        <p:spPr>
          <a:xfrm xmlns:a="http://schemas.openxmlformats.org/drawingml/2006/main">
            <a:off x="457219" y="3105150"/>
            <a:ext cx="1714461" cy="1258253"/>
          </a:xfrm>
          <a:prstGeom xmlns:a="http://schemas.openxmlformats.org/drawingml/2006/main" prst="rect">
            <a:avLst/>
          </a:prstGeom>
        </p:spPr>
      </p:pic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644a75eeef4e0d"/>
          <a:stretch xmlns:a="http://schemas.openxmlformats.org/drawingml/2006/main"/>
        </p:blipFill>
        <p:spPr>
          <a:xfrm xmlns:a="http://schemas.openxmlformats.org/drawingml/2006/main">
            <a:off x="2266969" y="3105150"/>
            <a:ext cx="1714461" cy="1258253"/>
          </a:xfrm>
          <a:prstGeom xmlns:a="http://schemas.openxmlformats.org/drawingml/2006/main" prst="rect">
            <a:avLst/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3e48b5a8884c5d"/>
          <a:stretch xmlns:a="http://schemas.openxmlformats.org/drawingml/2006/main"/>
        </p:blipFill>
        <p:spPr>
          <a:xfrm xmlns:a="http://schemas.openxmlformats.org/drawingml/2006/main">
            <a:off x="457219" y="4486275"/>
            <a:ext cx="1714461" cy="1258253"/>
          </a:xfrm>
          <a:prstGeom xmlns:a="http://schemas.openxmlformats.org/drawingml/2006/main" prst="rect">
            <a:avLst/>
          </a:prstGeom>
        </p:spPr>
      </p:pic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b99e5691b14f6b"/>
          <a:stretch xmlns:a="http://schemas.openxmlformats.org/drawingml/2006/main"/>
        </p:blipFill>
        <p:spPr>
          <a:xfrm xmlns:a="http://schemas.openxmlformats.org/drawingml/2006/main">
            <a:off x="2266969" y="4486275"/>
            <a:ext cx="1714461" cy="1258253"/>
          </a:xfrm>
          <a:prstGeom xmlns:a="http://schemas.openxmlformats.org/drawingml/2006/main" prst="rect">
            <a:avLst/>
          </a:prstGeom>
        </p:spPr>
      </p:pic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5ea47e68fb4c0b"/>
          <a:stretch xmlns:a="http://schemas.openxmlformats.org/drawingml/2006/main"/>
        </p:blipFill>
        <p:spPr>
          <a:xfrm xmlns:a="http://schemas.openxmlformats.org/drawingml/2006/main">
            <a:off x="4713836" y="1657350"/>
            <a:ext cx="2888153" cy="4572000"/>
          </a:xfrm>
          <a:prstGeom xmlns:a="http://schemas.openxmlformats.org/drawingml/2006/main" prst="rect">
            <a:avLst/>
          </a:prstGeom>
        </p:spPr>
      </p:pic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162fcf64eb4f80"/>
          <a:stretch xmlns:a="http://schemas.openxmlformats.org/drawingml/2006/main"/>
        </p:blipFill>
        <p:spPr>
          <a:xfrm xmlns:a="http://schemas.openxmlformats.org/drawingml/2006/main">
            <a:off x="8583105" y="1657350"/>
            <a:ext cx="2760091" cy="4019550"/>
          </a:xfrm>
          <a:prstGeom xmlns:a="http://schemas.openxmlformats.org/drawingml/2006/main" prst="rect">
            <a:avLst/>
          </a:prstGeom>
        </p:spPr>
      </p:pic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0a747a2d1b4a10"/>
          <a:stretch xmlns:a="http://schemas.openxmlformats.org/drawingml/2006/main"/>
        </p:blipFill>
        <p:spPr>
          <a:xfrm xmlns:a="http://schemas.openxmlformats.org/drawingml/2006/main">
            <a:off x="9105900" y="5743575"/>
            <a:ext cx="1714500" cy="457200"/>
          </a:xfrm>
          <a:prstGeom xmlns:a="http://schemas.openxmlformats.org/drawingml/2006/main" prst="rect">
            <a:avLst/>
          </a:prstGeom>
        </p:spPr>
      </p:pic>
      <p:sp>
        <p:nvSpPr>
          <p:cNvPr id="15" name="text-5">
            <a:extLst xmlns:a="http://schemas.openxmlformats.org/drawingml/2006/main">
              <a:ext uri="{FF2B5EF4-FFF2-40B4-BE49-F238E27FC236}">
                <a16:creationId xmlns:a16="http://schemas.microsoft.com/office/drawing/2014/main" id="{4E73A7E3-0232-45AF-B13E-95366CA6C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00750"/>
            <a:ext cx="3619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约 ¥6.64–¥670.87</a:t>
            </a:r>
          </a:p>
        </p:txBody>
      </p:sp>
      <p:sp>
        <p:nvSpPr>
          <p:cNvPr id="16" name="text-6">
            <a:extLst xmlns:a="http://schemas.openxmlformats.org/drawingml/2006/main">
              <a:ext uri="{FF2B5EF4-FFF2-40B4-BE49-F238E27FC236}">
                <a16:creationId xmlns:a16="http://schemas.microsoft.com/office/drawing/2014/main" id="{9CEDD6E2-7193-40BC-B80F-D56B56BF6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6229350"/>
            <a:ext cx="35814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图示升级价格：</a:t>
            </a:r>
            <a:r>
              <a:rPr sz="1575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300</a:t>
            </a:r>
            <a:r>
              <a:rPr sz="157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 游戏金币</a:t>
            </a:r>
          </a:p>
        </p:txBody>
      </p:sp>
      <p:sp>
        <p:nvSpPr>
          <p:cNvPr id="17" name="text-7">
            <a:extLst xmlns:a="http://schemas.openxmlformats.org/drawingml/2006/main">
              <a:ext uri="{FF2B5EF4-FFF2-40B4-BE49-F238E27FC236}">
                <a16:creationId xmlns:a16="http://schemas.microsoft.com/office/drawing/2014/main" id="{0B98BE9F-0397-4097-A210-7AD50FFD3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229350"/>
            <a:ext cx="34099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30天</a:t>
            </a:r>
            <a:r>
              <a:rPr sz="157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 · 约 </a:t>
            </a:r>
            <a:r>
              <a:rPr sz="1575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¥67.03</a:t>
            </a:r>
          </a:p>
        </p:txBody>
      </p:sp>
    </p:spTree>
    <p:extLst>
      <p:ext uri="{BB962C8B-B14F-4D97-AF65-F5344CB8AC3E}">
        <p14:creationId xmlns:p14="http://schemas.microsoft.com/office/powerpoint/2010/main" val="17660571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DA124D26-2232-4579-BDC8-0467E7523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激励广告与付费权益共同拓展收入来源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C8C624B5-B179-470D-AC7E-01F4DD104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1472C915-3BD7-40DA-944C-943197241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71575"/>
            <a:ext cx="35433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激励广告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E34F6CC9-C8D6-4875-8830-D0F8D72DA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1171575"/>
            <a:ext cx="35433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免广告权益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3F805E7D-464F-4176-B1DD-41B8136D3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1171575"/>
            <a:ext cx="3524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Special Deals · 特惠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799fd29f5b4b28"/>
          <a:stretch xmlns:a="http://schemas.openxmlformats.org/drawingml/2006/main"/>
        </p:blipFill>
        <p:spPr>
          <a:xfrm xmlns:a="http://schemas.openxmlformats.org/drawingml/2006/main">
            <a:off x="457200" y="2028942"/>
            <a:ext cx="3476625" cy="2551514"/>
          </a:xfrm>
          <a:prstGeom xmlns:a="http://schemas.openxmlformats.org/drawingml/2006/main" prst="rect">
            <a:avLst/>
          </a:prstGeom>
        </p:spPr>
      </p:pic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8353447F-18C1-4B31-B061-698CD1E1C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914900"/>
            <a:ext cx="35718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看广告获得</a:t>
            </a:r>
            <a:r>
              <a:rPr sz="210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5金币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D57F0654-1D2B-436A-8D5C-2FC3BFB3D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05450"/>
            <a:ext cx="3571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玩家自愿观看</a:t>
            </a:r>
          </a:p>
          <a:p xmlns:a="http://schemas.openxmlformats.org/drawingml/2006/main">
            <a:pPr>
              <a:defRPr sz="18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图示每日可领取1次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9b0e86a14843f8"/>
          <a:stretch xmlns:a="http://schemas.openxmlformats.org/drawingml/2006/main"/>
        </p:blipFill>
        <p:spPr>
          <a:xfrm xmlns:a="http://schemas.openxmlformats.org/drawingml/2006/main">
            <a:off x="4400550" y="2028825"/>
            <a:ext cx="3486150" cy="2286000"/>
          </a:xfrm>
          <a:prstGeom xmlns:a="http://schemas.openxmlformats.org/drawingml/2006/main" prst="rect">
            <a:avLst/>
          </a:prstGeom>
        </p:spPr>
      </p:pic>
      <p:sp>
        <p:nvSpPr>
          <p:cNvPr id="10" name="text-7">
            <a:extLst xmlns:a="http://schemas.openxmlformats.org/drawingml/2006/main">
              <a:ext uri="{FF2B5EF4-FFF2-40B4-BE49-F238E27FC236}">
                <a16:creationId xmlns:a16="http://schemas.microsoft.com/office/drawing/2014/main" id="{2713866C-85E6-42A1-BA59-3AA3D1718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914900"/>
            <a:ext cx="3581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约 </a:t>
            </a:r>
            <a:r>
              <a:rPr sz="210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¥67.03</a:t>
            </a:r>
            <a:r>
              <a:rPr sz="21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 · 永久权益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9b16f0485a4b7e"/>
          <a:stretch xmlns:a="http://schemas.openxmlformats.org/drawingml/2006/main"/>
        </p:blipFill>
        <p:spPr>
          <a:xfrm xmlns:a="http://schemas.openxmlformats.org/drawingml/2006/main">
            <a:off x="8472418" y="1714500"/>
            <a:ext cx="3057663" cy="4219575"/>
          </a:xfrm>
          <a:prstGeom xmlns:a="http://schemas.openxmlformats.org/drawingml/2006/main" prst="rect">
            <a:avLst/>
          </a:prstGeom>
        </p:spPr>
      </p:pic>
      <p:sp>
        <p:nvSpPr>
          <p:cNvPr id="12" name="text-8">
            <a:extLst xmlns:a="http://schemas.openxmlformats.org/drawingml/2006/main">
              <a:ext uri="{FF2B5EF4-FFF2-40B4-BE49-F238E27FC236}">
                <a16:creationId xmlns:a16="http://schemas.microsoft.com/office/drawing/2014/main" id="{911BB8C1-8077-4600-B153-1F1570A8B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505450"/>
            <a:ext cx="3581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同一账号跳过激励广告</a:t>
            </a:r>
          </a:p>
          <a:p xmlns:a="http://schemas.openxmlformats.org/drawingml/2006/main">
            <a:pPr>
              <a:defRPr sz="18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直接领取对应广告奖励</a:t>
            </a:r>
          </a:p>
        </p:txBody>
      </p:sp>
      <p:sp>
        <p:nvSpPr>
          <p:cNvPr id="13" name="text-9">
            <a:extLst xmlns:a="http://schemas.openxmlformats.org/drawingml/2006/main">
              <a:ext uri="{FF2B5EF4-FFF2-40B4-BE49-F238E27FC236}">
                <a16:creationId xmlns:a16="http://schemas.microsoft.com/office/drawing/2014/main" id="{E0E936F2-6BE5-402F-A12D-0096022BE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076950"/>
            <a:ext cx="3495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图示礼包使用游戏金币购买</a:t>
            </a:r>
          </a:p>
        </p:txBody>
      </p:sp>
    </p:spTree>
    <p:extLst>
      <p:ext uri="{BB962C8B-B14F-4D97-AF65-F5344CB8AC3E}">
        <p14:creationId xmlns:p14="http://schemas.microsoft.com/office/powerpoint/2010/main" val="179153372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F0F07DEA-EC81-4E9F-BDD9-489247A05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820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我们认为，已验证的玩法原型也能带来海外机会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4AF8C2D3-BDCE-4AEE-8836-BE2C235CF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0E64ADA2-1738-4A53-90E3-A92FA5933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33525"/>
            <a:ext cx="5219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原型与同类产品已有规模表现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234D0531-5C2B-468B-9822-E091A6601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105025"/>
            <a:ext cx="23812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57,450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8D7B8F49-9F06-4EA4-8327-A7937A3D3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266950"/>
            <a:ext cx="31623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BidKing 历史最高同时在线</a:t>
            </a:r>
          </a:p>
          <a:p xmlns:a="http://schemas.openxmlformats.org/drawingml/2006/main">
            <a:pPr>
              <a:defRPr sz="172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Steam全球，2026-04-25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BA652E40-560D-44D3-B8A8-2623AF39F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257550"/>
            <a:ext cx="19526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第21名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C2AEE241-4449-446B-86DB-4C7030105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371850"/>
            <a:ext cx="3476625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俱乐大玩家</a:t>
            </a:r>
          </a:p>
          <a:p xmlns:a="http://schemas.openxmlformats.org/drawingml/2006/main">
            <a:pPr>
              <a:defRPr sz="187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微信小游戏畅销榜历史最高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6AA2A953-88B1-428B-BA4D-200F88DD6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533525"/>
            <a:ext cx="5219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原型的评测关注仍集中于中文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7A48581C-220A-459F-BD45-03E92F749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105025"/>
            <a:ext cx="3381375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98.0%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612A1293-469F-4838-A443-5A73466A2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076575"/>
            <a:ext cx="52197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BidKing 简体中文评测占比</a:t>
            </a:r>
          </a:p>
          <a:p xmlns:a="http://schemas.openxmlformats.org/drawingml/2006/main">
            <a:pPr>
              <a:defRPr sz="187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22,877 / 23,340 篇，2026-09-10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CA8DC4B9-24D8-4DE9-B212-DC14464A4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048125"/>
            <a:ext cx="5219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已支持14种界面语言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EAE9C166-D26E-4F83-A2EA-CE08B6B66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24450"/>
            <a:ext cx="11277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我们的判断：策略博弈、捡漏与收藏具备跨文化吸引力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F9A1CBEE-6BAE-4457-9260-FDBDAFAAB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62625"/>
            <a:ext cx="112776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以目标市场测试验证海外盈利空间</a:t>
            </a:r>
          </a:p>
        </p:txBody>
      </p:sp>
    </p:spTree>
    <p:extLst>
      <p:ext uri="{BB962C8B-B14F-4D97-AF65-F5344CB8AC3E}">
        <p14:creationId xmlns:p14="http://schemas.microsoft.com/office/powerpoint/2010/main" val="15146925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text-0">
            <a:extLst xmlns:a="http://schemas.openxmlformats.org/drawingml/2006/main">
              <a:ext uri="{FF2B5EF4-FFF2-40B4-BE49-F238E27FC236}">
                <a16:creationId xmlns:a16="http://schemas.microsoft.com/office/drawing/2014/main" id="{1A3F5711-628A-4AC1-8FAF-C1770D9FC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我们从立项起就围绕海外玩家设计产品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C3637236-C130-42DB-85CE-28C9FE5E6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107C4D56-0893-4625-831A-88A3BB607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62075"/>
            <a:ext cx="3505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欧美收藏文化中的珍宝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70CF5BE2-43E5-4571-866C-F2538EEEE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362075"/>
            <a:ext cx="335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有鲜明个性的角色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49661E5C-A664-4DDC-AEAB-4946AD872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362075"/>
            <a:ext cx="32575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欧式庄园与宫殿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9e0bf35c974163"/>
          <a:stretch xmlns:a="http://schemas.openxmlformats.org/drawingml/2006/main"/>
        </p:blipFill>
        <p:spPr>
          <a:xfrm xmlns:a="http://schemas.openxmlformats.org/drawingml/2006/main">
            <a:off x="457200" y="1978819"/>
            <a:ext cx="1628775" cy="2443163"/>
          </a:xfrm>
          <a:prstGeom xmlns:a="http://schemas.openxmlformats.org/drawingml/2006/main" prst="rect">
            <a:avLst/>
          </a:prstGeom>
        </p:spPr>
      </p:pic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0c91fac9714fd0"/>
          <a:stretch xmlns:a="http://schemas.openxmlformats.org/drawingml/2006/main"/>
        </p:blipFill>
        <p:spPr>
          <a:xfrm xmlns:a="http://schemas.openxmlformats.org/drawingml/2006/main">
            <a:off x="2601913" y="1962150"/>
            <a:ext cx="825500" cy="2476500"/>
          </a:xfrm>
          <a:prstGeom xmlns:a="http://schemas.openxmlformats.org/drawingml/2006/main" prst="rect">
            <a:avLst/>
          </a:prstGeom>
        </p:spPr>
      </p:pic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583070F1-0FC7-4906-9618-BEF22008D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524375"/>
            <a:ext cx="1571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骑士盔甲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BE6D6A05-47F6-42A0-AE9A-D3E6188F2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4524375"/>
            <a:ext cx="17049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古典小提琴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5001f22f8d4ce2"/>
          <a:stretch xmlns:a="http://schemas.openxmlformats.org/drawingml/2006/main"/>
        </p:blipFill>
        <p:spPr>
          <a:xfrm xmlns:a="http://schemas.openxmlformats.org/drawingml/2006/main">
            <a:off x="1390650" y="4914900"/>
            <a:ext cx="1485900" cy="1114425"/>
          </a:xfrm>
          <a:prstGeom xmlns:a="http://schemas.openxmlformats.org/drawingml/2006/main" prst="rect">
            <a:avLst/>
          </a:prstGeom>
        </p:spPr>
      </p:pic>
      <p:sp>
        <p:nvSpPr>
          <p:cNvPr id="11" name="text-7">
            <a:extLst xmlns:a="http://schemas.openxmlformats.org/drawingml/2006/main">
              <a:ext uri="{FF2B5EF4-FFF2-40B4-BE49-F238E27FC236}">
                <a16:creationId xmlns:a16="http://schemas.microsoft.com/office/drawing/2014/main" id="{885FEB25-6E01-43BC-8547-F48496DCF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6048375"/>
            <a:ext cx="29241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美式复古霓虹招牌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253c402acc4633"/>
          <a:stretch xmlns:a="http://schemas.openxmlformats.org/drawingml/2006/main"/>
        </p:blipFill>
        <p:spPr>
          <a:xfrm xmlns:a="http://schemas.openxmlformats.org/drawingml/2006/main">
            <a:off x="4438650" y="1981200"/>
            <a:ext cx="1590675" cy="1590675"/>
          </a:xfrm>
          <a:prstGeom xmlns:a="http://schemas.openxmlformats.org/drawingml/2006/main" prst="rect">
            <a:avLst/>
          </a:prstGeom>
        </p:spPr>
      </p:pic>
      <p:sp>
        <p:nvSpPr>
          <p:cNvPr id="13" name="text-8">
            <a:extLst xmlns:a="http://schemas.openxmlformats.org/drawingml/2006/main">
              <a:ext uri="{FF2B5EF4-FFF2-40B4-BE49-F238E27FC236}">
                <a16:creationId xmlns:a16="http://schemas.microsoft.com/office/drawing/2014/main" id="{0BEDE6E3-9F4E-47AE-B6FD-F494E5B42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3638550"/>
            <a:ext cx="14954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露比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1aac937a8d457b"/>
          <a:stretch xmlns:a="http://schemas.openxmlformats.org/drawingml/2006/main"/>
        </p:blipFill>
        <p:spPr>
          <a:xfrm xmlns:a="http://schemas.openxmlformats.org/drawingml/2006/main">
            <a:off x="6257925" y="1981200"/>
            <a:ext cx="1590675" cy="1590675"/>
          </a:xfrm>
          <a:prstGeom xmlns:a="http://schemas.openxmlformats.org/drawingml/2006/main" prst="rect">
            <a:avLst/>
          </a:prstGeom>
        </p:spPr>
      </p:pic>
      <p:sp>
        <p:nvSpPr>
          <p:cNvPr id="15" name="text-9">
            <a:extLst xmlns:a="http://schemas.openxmlformats.org/drawingml/2006/main">
              <a:ext uri="{FF2B5EF4-FFF2-40B4-BE49-F238E27FC236}">
                <a16:creationId xmlns:a16="http://schemas.microsoft.com/office/drawing/2014/main" id="{D861DFA5-6EC3-4E75-AD7B-1D0DE2117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638550"/>
            <a:ext cx="14954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达米安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2591d4f6cc44be"/>
          <a:stretch xmlns:a="http://schemas.openxmlformats.org/drawingml/2006/main"/>
        </p:blipFill>
        <p:spPr>
          <a:xfrm xmlns:a="http://schemas.openxmlformats.org/drawingml/2006/main">
            <a:off x="4438650" y="4162425"/>
            <a:ext cx="1590675" cy="1590675"/>
          </a:xfrm>
          <a:prstGeom xmlns:a="http://schemas.openxmlformats.org/drawingml/2006/main" prst="rect">
            <a:avLst/>
          </a:prstGeom>
        </p:spPr>
      </p:pic>
      <p:sp>
        <p:nvSpPr>
          <p:cNvPr id="17" name="text-10">
            <a:extLst xmlns:a="http://schemas.openxmlformats.org/drawingml/2006/main">
              <a:ext uri="{FF2B5EF4-FFF2-40B4-BE49-F238E27FC236}">
                <a16:creationId xmlns:a16="http://schemas.microsoft.com/office/drawing/2014/main" id="{60AAC4CF-F976-4A0E-905E-437572738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5819775"/>
            <a:ext cx="14954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阿德里安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b0c6e07bcd4a0e"/>
          <a:stretch xmlns:a="http://schemas.openxmlformats.org/drawingml/2006/main"/>
        </p:blipFill>
        <p:spPr>
          <a:xfrm xmlns:a="http://schemas.openxmlformats.org/drawingml/2006/main">
            <a:off x="6257925" y="4162425"/>
            <a:ext cx="1590675" cy="1590675"/>
          </a:xfrm>
          <a:prstGeom xmlns:a="http://schemas.openxmlformats.org/drawingml/2006/main" prst="rect">
            <a:avLst/>
          </a:prstGeom>
        </p:spPr>
      </p:pic>
      <p:sp>
        <p:nvSpPr>
          <p:cNvPr id="19" name="text-11">
            <a:extLst xmlns:a="http://schemas.openxmlformats.org/drawingml/2006/main">
              <a:ext uri="{FF2B5EF4-FFF2-40B4-BE49-F238E27FC236}">
                <a16:creationId xmlns:a16="http://schemas.microsoft.com/office/drawing/2014/main" id="{1A053AC6-5BCF-4EA9-82AF-8487AD555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819775"/>
            <a:ext cx="14954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娜奥米</a:t>
            </a:r>
          </a:p>
        </p:txBody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a7cb7c78144025"/>
          <a:stretch xmlns:a="http://schemas.openxmlformats.org/drawingml/2006/main"/>
        </p:blipFill>
        <p:spPr>
          <a:xfrm xmlns:a="http://schemas.openxmlformats.org/drawingml/2006/main">
            <a:off x="9067319" y="1885950"/>
            <a:ext cx="2001212" cy="1857375"/>
          </a:xfrm>
          <a:prstGeom xmlns:a="http://schemas.openxmlformats.org/drawingml/2006/main" prst="rect">
            <a:avLst/>
          </a:prstGeom>
        </p:spPr>
      </p:pic>
      <p:sp>
        <p:nvSpPr>
          <p:cNvPr id="21" name="text-12">
            <a:extLst xmlns:a="http://schemas.openxmlformats.org/drawingml/2006/main">
              <a:ext uri="{FF2B5EF4-FFF2-40B4-BE49-F238E27FC236}">
                <a16:creationId xmlns:a16="http://schemas.microsoft.com/office/drawing/2014/main" id="{B906F38A-741B-4FF3-8017-1755F8BE5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810000"/>
            <a:ext cx="1885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白石庄园</a:t>
            </a:r>
          </a:p>
        </p:txBody>
      </p:sp>
      <p:pic>
        <p:nvPicPr>
          <p:cNvPr id="4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6b01c5e96e46cb"/>
          <a:stretch xmlns:a="http://schemas.openxmlformats.org/drawingml/2006/main"/>
        </p:blipFill>
        <p:spPr>
          <a:xfrm xmlns:a="http://schemas.openxmlformats.org/drawingml/2006/main">
            <a:off x="9000264" y="4238625"/>
            <a:ext cx="2135322" cy="1771650"/>
          </a:xfrm>
          <a:prstGeom xmlns:a="http://schemas.openxmlformats.org/drawingml/2006/main" prst="rect">
            <a:avLst/>
          </a:prstGeom>
        </p:spPr>
      </p:pic>
      <p:sp>
        <p:nvSpPr>
          <p:cNvPr id="23" name="text-13">
            <a:extLst xmlns:a="http://schemas.openxmlformats.org/drawingml/2006/main">
              <a:ext uri="{FF2B5EF4-FFF2-40B4-BE49-F238E27FC236}">
                <a16:creationId xmlns:a16="http://schemas.microsoft.com/office/drawing/2014/main" id="{CC646101-419D-4EB6-9BB3-4D315F9EC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6076950"/>
            <a:ext cx="1885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高阶宫殿</a:t>
            </a:r>
          </a:p>
        </p:txBody>
      </p:sp>
      <p:sp>
        <p:nvSpPr>
          <p:cNvPr id="24" name="text-14">
            <a:extLst xmlns:a="http://schemas.openxmlformats.org/drawingml/2006/main">
              <a:ext uri="{FF2B5EF4-FFF2-40B4-BE49-F238E27FC236}">
                <a16:creationId xmlns:a16="http://schemas.microsoft.com/office/drawing/2014/main" id="{3E0103A4-12DC-4798-A996-6062E3C6E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960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已配置</a:t>
            </a:r>
            <a:r>
              <a:rPr sz="165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10种</a:t>
            </a:r>
            <a:r>
              <a:rPr sz="16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语言，其中</a:t>
            </a:r>
            <a:r>
              <a:rPr sz="165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9种</a:t>
            </a:r>
            <a:r>
              <a:rPr sz="16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为非中文，支持海外目标市场测试</a:t>
            </a:r>
          </a:p>
        </p:txBody>
      </p:sp>
    </p:spTree>
    <p:extLst>
      <p:ext uri="{BB962C8B-B14F-4D97-AF65-F5344CB8AC3E}">
        <p14:creationId xmlns:p14="http://schemas.microsoft.com/office/powerpoint/2010/main" val="7764890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6B076669-2DEE-43DA-8043-0435518CF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820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现有产品已具备开展小规模商业验证的基础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982834E0-E3D8-4094-9729-7ED60A56A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457200" y="1638300"/>
          <a:ext xmlns:a="http://schemas.openxmlformats.org/drawingml/2006/main" cx="7143750" cy="27432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619375"/>
                <a:gridCol w="4524375"/>
              </a:tblGrid>
              <a:tr h="54864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D9B97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发行基础</a:t>
                      </a:r>
                    </a:p>
                  </a:txBody>
                  <a:tcPr marL="133350" marR="133350" marT="76200" marB="76200" anchor="ctr">
                    <a:solidFill>
                      <a:srgbClr val="15273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D9B975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当前阶段</a:t>
                      </a:r>
                    </a:p>
                  </a:txBody>
                  <a:tcPr marL="133350" marR="133350" marT="76200" marB="76200" anchor="ctr">
                    <a:solidFill>
                      <a:srgbClr val="152734"/>
                    </a:solidFill>
                  </a:tcPr>
                </a:tc>
              </a:tr>
              <a:tr h="54864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F2F0E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Google Play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F2F0E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已上线，可直接试玩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</a:tr>
              <a:tr h="54864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F2F0E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App Store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F2F0E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后续计划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</a:tr>
              <a:tr h="54864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F2F0E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TapTap International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F2F0E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渠道接入已实现，发行准备中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</a:tr>
              <a:tr h="54864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F2F0E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语言配置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7777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10种</a:t>
                      </a:r>
                      <a:r>
                        <a:rPr sz="1950" b="0">
                          <a:solidFill>
                            <a:srgbClr val="F2F0E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可选语言及本地化目录已实现</a:t>
                      </a:r>
                    </a:p>
                  </a:txBody>
                  <a:tcPr marL="133350" marR="133350" marT="76200" marB="76200" anchor="ctr">
                    <a:solidFill>
                      <a:srgbClr val="08131C"/>
                    </a:solidFill>
                  </a:tcPr>
                </a:tc>
              </a:tr>
            </a:tbl>
          </a:graphicData>
        </a:graphic>
      </p:graphicFrame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80C33174-7870-464F-A351-198ECCAE6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04975"/>
            <a:ext cx="3638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团队持续提供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66942F2A-A930-46A8-9EEF-AC509C401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381250"/>
            <a:ext cx="3638550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产品开发与内容迭代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真实素材与版本配合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本地化与数据接入支持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2829C48F-F2FD-4B93-A69C-32C253A1A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62500"/>
            <a:ext cx="1114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rPr>
              <a:t>首轮投入用途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4589B1AF-44ED-4999-9214-5D1B6C750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53050"/>
            <a:ext cx="11125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完成测量与支付验收 → 制作获客素材 → 开展限定预算测试 → 按回收决定扩量</a:t>
            </a:r>
          </a:p>
        </p:txBody>
      </p:sp>
    </p:spTree>
    <p:extLst>
      <p:ext uri="{BB962C8B-B14F-4D97-AF65-F5344CB8AC3E}">
        <p14:creationId xmlns:p14="http://schemas.microsoft.com/office/powerpoint/2010/main" val="103116405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813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0">
            <a:extLst xmlns:a="http://schemas.openxmlformats.org/drawingml/2006/main">
              <a:ext uri="{FF2B5EF4-FFF2-40B4-BE49-F238E27FC236}">
                <a16:creationId xmlns:a16="http://schemas.microsoft.com/office/drawing/2014/main" id="{5CC7F577-86A8-470C-BCBF-B0412EF9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以下任一合作方式，都可以成为合作起点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C22B9258-C18F-4223-8E23-9345C14C8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82C1D098-EA1B-4DB2-B472-2171147B2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0150"/>
            <a:ext cx="1112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我们明确寻求其中任意一种支持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CC1CE91D-7B8F-416A-8431-45E0A6879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90725"/>
            <a:ext cx="70580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全面发行支持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450E38E6-2157-48E1-94D1-8AEB6587F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86025"/>
            <a:ext cx="7058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市场定位、发行运营、获客与商业化支持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7206E1E0-3B63-46CC-AD4A-15858F5EE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67050"/>
            <a:ext cx="70580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初始数据测试支持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E11E5D0D-2363-4FA0-91AF-91D4C0383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562350"/>
            <a:ext cx="7058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协助首轮测试，验证留存、付费与获客表现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75651FA7-6AFC-4D72-AE9D-97FD4A395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43375"/>
            <a:ext cx="70580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特定市场的本地化与渠道发行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AC4F9F83-B57A-40DA-A63E-2CFE3A234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38675"/>
            <a:ext cx="7058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聚焦指定国家或地区，合作本地化与渠道落地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B1B04216-38CF-4875-9FD7-E09964C7B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219700"/>
            <a:ext cx="70580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FF7777"/>
                </a:solidFill>
                <a:latin typeface="Microsoft YaHei"/>
                <a:ea typeface="Microsoft YaHei"/>
                <a:cs typeface="Microsoft YaHei"/>
              </a:rPr>
              <a:t>战略合作与讨论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39C17D0D-E6C7-45F3-9499-A154A08CF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0"/>
            <a:ext cx="7058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讨论产品方向、资源协同与合作模式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08BF38B8-EB50-4102-BB42-98824D291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066925"/>
            <a:ext cx="34671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2F0E8"/>
                </a:solidFill>
                <a:latin typeface="Microsoft YaHei"/>
                <a:ea typeface="Microsoft YaHei"/>
                <a:cs typeface="Microsoft YaHei"/>
              </a:rPr>
              <a:t>Gillian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38FB97D2-C6D8-4BF2-AB92-D091D726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86075"/>
            <a:ext cx="354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  <a:hlinkClick xmlns:r="http://schemas.openxmlformats.org/officeDocument/2006/relationships" r:id="R0b07019613bc436b"/>
              </a:rPr>
              <a:t>contact@jackpot-rivals.com</a:t>
            </a:r>
          </a:p>
        </p:txBody>
      </p:sp>
      <p:sp>
        <p:nvSpPr>
          <p:cNvPr id="14" name="text-13">
            <a:extLst xmlns:a="http://schemas.openxmlformats.org/drawingml/2006/main">
              <a:ext uri="{FF2B5EF4-FFF2-40B4-BE49-F238E27FC236}">
                <a16:creationId xmlns:a16="http://schemas.microsoft.com/office/drawing/2014/main" id="{450A314A-DF0E-4545-98E3-9903B54C6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390900"/>
            <a:ext cx="34671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CC4C9"/>
                </a:solidFill>
                <a:latin typeface="Microsoft YaHei"/>
                <a:ea typeface="Microsoft YaHei"/>
                <a:cs typeface="Microsoft YaHei"/>
              </a:rPr>
              <a:t>仅邮件联系</a:t>
            </a:r>
          </a:p>
        </p:txBody>
      </p:sp>
      <p:sp>
        <p:nvSpPr>
          <p:cNvPr id="15" name="text-14">
            <a:extLst xmlns:a="http://schemas.openxmlformats.org/drawingml/2006/main">
              <a:ext uri="{FF2B5EF4-FFF2-40B4-BE49-F238E27FC236}">
                <a16:creationId xmlns:a16="http://schemas.microsoft.com/office/drawing/2014/main" id="{EBF98EE9-FCDC-4ADE-9339-7CE05951D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200525"/>
            <a:ext cx="35147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  <a:hlinkClick xmlns:r="http://schemas.openxmlformats.org/officeDocument/2006/relationships" r:id="R22acfd3e9c7d45dc"/>
              </a:rPr>
              <a:t>Google Play 试玩</a:t>
            </a:r>
          </a:p>
        </p:txBody>
      </p:sp>
      <p:sp>
        <p:nvSpPr>
          <p:cNvPr id="16" name="text-15">
            <a:extLst xmlns:a="http://schemas.openxmlformats.org/drawingml/2006/main">
              <a:ext uri="{FF2B5EF4-FFF2-40B4-BE49-F238E27FC236}">
                <a16:creationId xmlns:a16="http://schemas.microsoft.com/office/drawing/2014/main" id="{477EBAE4-8205-4CFF-99E7-FD4BD9BE2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857750"/>
            <a:ext cx="3524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  <a:hlinkClick xmlns:r="http://schemas.openxmlformats.org/officeDocument/2006/relationships" r:id="Rb080eb282d7c4eb2"/>
              </a:rPr>
              <a:t>合作详情与资料</a:t>
            </a:r>
          </a:p>
        </p:txBody>
      </p:sp>
      <p:sp>
        <p:nvSpPr>
          <p:cNvPr id="17" name="text-16">
            <a:extLst xmlns:a="http://schemas.openxmlformats.org/drawingml/2006/main">
              <a:ext uri="{FF2B5EF4-FFF2-40B4-BE49-F238E27FC236}">
                <a16:creationId xmlns:a16="http://schemas.microsoft.com/office/drawing/2014/main" id="{DB8A2E4A-A0B0-40CD-AA11-63A421F25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514975"/>
            <a:ext cx="35147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D9B975"/>
                </a:solidFill>
                <a:latin typeface="Microsoft YaHei"/>
                <a:ea typeface="Microsoft YaHei"/>
                <a:cs typeface="Microsoft YaHei"/>
                <a:hlinkClick xmlns:r="http://schemas.openxmlformats.org/officeDocument/2006/relationships" r:id="R50c9090f58ef483a"/>
              </a:rPr>
              <a:t>jackpot-rivals.com</a:t>
            </a:r>
          </a:p>
        </p:txBody>
      </p:sp>
    </p:spTree>
    <p:extLst>
      <p:ext uri="{BB962C8B-B14F-4D97-AF65-F5344CB8AC3E}">
        <p14:creationId xmlns:p14="http://schemas.microsoft.com/office/powerpoint/2010/main" val="12694744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2026-09-10T11:39:43.2640000Z</dcterms:created>
  <dcterms:modified xsi:type="dcterms:W3CDTF">2026-09-10T11:39:43.2640000Z</dcterms:modified>
</coreProperties>
</file>